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5143500" cx="9144000"/>
  <p:notesSz cx="7099300" cy="10234600"/>
  <p:embeddedFontLst>
    <p:embeddedFont>
      <p:font typeface="Roboto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12">
          <p15:clr>
            <a:srgbClr val="A4A3A4"/>
          </p15:clr>
        </p15:guide>
        <p15:guide id="2" pos="226">
          <p15:clr>
            <a:srgbClr val="A4A3A4"/>
          </p15:clr>
        </p15:guide>
      </p15:sldGuideLst>
    </p:ext>
    <p:ext uri="GoogleSlidesCustomDataVersion2">
      <go:slidesCustomData xmlns:go="http://customooxmlschemas.google.com/" r:id="rId20" roundtripDataSignature="AMtx7miVSIhdvc6Bbtblqz9A2f1SZ2okH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A1D21E2-0853-4314-BDE8-9AA4F03DE28A}">
  <a:tblStyle styleId="{5A1D21E2-0853-4314-BDE8-9AA4F03DE28A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37955EBC-8075-44A2-B9E6-360DCB03D2FA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12" orient="horz"/>
        <p:guide pos="226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Roboto-bold.fntdata"/><Relationship Id="rId16" Type="http://schemas.openxmlformats.org/officeDocument/2006/relationships/font" Target="fonts/Roboto-regular.fntdata"/><Relationship Id="rId5" Type="http://schemas.openxmlformats.org/officeDocument/2006/relationships/slideMaster" Target="slideMasters/slideMaster1.xml"/><Relationship Id="rId19" Type="http://schemas.openxmlformats.org/officeDocument/2006/relationships/font" Target="fonts/Roboto-boldItalic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Roboto-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83450" y="767575"/>
            <a:ext cx="4733100" cy="38379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09925" y="4861425"/>
            <a:ext cx="5679425" cy="46055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6a104d67e8_0_0:notes"/>
          <p:cNvSpPr txBox="1"/>
          <p:nvPr>
            <p:ph idx="1" type="body"/>
          </p:nvPr>
        </p:nvSpPr>
        <p:spPr>
          <a:xfrm>
            <a:off x="709925" y="4861425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g26a104d67e8_0_0:notes"/>
          <p:cNvSpPr/>
          <p:nvPr>
            <p:ph idx="2" type="sldImg"/>
          </p:nvPr>
        </p:nvSpPr>
        <p:spPr>
          <a:xfrm>
            <a:off x="1183450" y="767575"/>
            <a:ext cx="4733100" cy="3837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6a104d67e8_0_128:notes"/>
          <p:cNvSpPr txBox="1"/>
          <p:nvPr>
            <p:ph idx="1" type="body"/>
          </p:nvPr>
        </p:nvSpPr>
        <p:spPr>
          <a:xfrm>
            <a:off x="709925" y="4861425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550" lIns="91550" spcFirstLastPara="1" rIns="91550" wrap="square" tIns="915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6" name="Google Shape;136;g26a104d67e8_0_128:notes"/>
          <p:cNvSpPr/>
          <p:nvPr>
            <p:ph idx="2" type="sldImg"/>
          </p:nvPr>
        </p:nvSpPr>
        <p:spPr>
          <a:xfrm>
            <a:off x="1183450" y="767575"/>
            <a:ext cx="4733100" cy="3837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ca691687d2_0_6:notes"/>
          <p:cNvSpPr txBox="1"/>
          <p:nvPr>
            <p:ph idx="1" type="body"/>
          </p:nvPr>
        </p:nvSpPr>
        <p:spPr>
          <a:xfrm>
            <a:off x="709925" y="4861425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550" lIns="91550" spcFirstLastPara="1" rIns="91550" wrap="square" tIns="915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6" name="Google Shape;146;g2ca691687d2_0_6:notes"/>
          <p:cNvSpPr/>
          <p:nvPr>
            <p:ph idx="2" type="sldImg"/>
          </p:nvPr>
        </p:nvSpPr>
        <p:spPr>
          <a:xfrm>
            <a:off x="1183450" y="767575"/>
            <a:ext cx="4733100" cy="3837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ca691687d2_0_19:notes"/>
          <p:cNvSpPr txBox="1"/>
          <p:nvPr>
            <p:ph idx="1" type="body"/>
          </p:nvPr>
        </p:nvSpPr>
        <p:spPr>
          <a:xfrm>
            <a:off x="709925" y="4861425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550" lIns="91550" spcFirstLastPara="1" rIns="91550" wrap="square" tIns="915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8" name="Google Shape;158;g2ca691687d2_0_19:notes"/>
          <p:cNvSpPr/>
          <p:nvPr>
            <p:ph idx="2" type="sldImg"/>
          </p:nvPr>
        </p:nvSpPr>
        <p:spPr>
          <a:xfrm>
            <a:off x="1183450" y="767575"/>
            <a:ext cx="4733100" cy="3837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ca691687d2_1_29:notes"/>
          <p:cNvSpPr txBox="1"/>
          <p:nvPr>
            <p:ph idx="1" type="body"/>
          </p:nvPr>
        </p:nvSpPr>
        <p:spPr>
          <a:xfrm>
            <a:off x="709925" y="4861425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550" lIns="91550" spcFirstLastPara="1" rIns="91550" wrap="square" tIns="915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0" name="Google Shape;170;g2ca691687d2_1_29:notes"/>
          <p:cNvSpPr/>
          <p:nvPr>
            <p:ph idx="2" type="sldImg"/>
          </p:nvPr>
        </p:nvSpPr>
        <p:spPr>
          <a:xfrm>
            <a:off x="1183450" y="767575"/>
            <a:ext cx="4733100" cy="3837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ca691687d2_2_3:notes"/>
          <p:cNvSpPr txBox="1"/>
          <p:nvPr>
            <p:ph idx="1" type="body"/>
          </p:nvPr>
        </p:nvSpPr>
        <p:spPr>
          <a:xfrm>
            <a:off x="709925" y="4861425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550" lIns="91550" spcFirstLastPara="1" rIns="91550" wrap="square" tIns="915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1" name="Google Shape;181;g2ca691687d2_2_3:notes"/>
          <p:cNvSpPr/>
          <p:nvPr>
            <p:ph idx="2" type="sldImg"/>
          </p:nvPr>
        </p:nvSpPr>
        <p:spPr>
          <a:xfrm>
            <a:off x="1183450" y="767575"/>
            <a:ext cx="4733100" cy="3837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2ca691687d2_1_7:notes"/>
          <p:cNvSpPr txBox="1"/>
          <p:nvPr>
            <p:ph idx="1" type="body"/>
          </p:nvPr>
        </p:nvSpPr>
        <p:spPr>
          <a:xfrm>
            <a:off x="709925" y="4861425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550" lIns="91550" spcFirstLastPara="1" rIns="91550" wrap="square" tIns="915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4" name="Google Shape;194;g2ca691687d2_1_7:notes"/>
          <p:cNvSpPr/>
          <p:nvPr>
            <p:ph idx="2" type="sldImg"/>
          </p:nvPr>
        </p:nvSpPr>
        <p:spPr>
          <a:xfrm>
            <a:off x="1183450" y="767575"/>
            <a:ext cx="4733100" cy="3837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ca691687d2_2_15:notes"/>
          <p:cNvSpPr/>
          <p:nvPr>
            <p:ph idx="2" type="sldImg"/>
          </p:nvPr>
        </p:nvSpPr>
        <p:spPr>
          <a:xfrm>
            <a:off x="1183450" y="767575"/>
            <a:ext cx="4733100" cy="3837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2ca691687d2_2_15:notes"/>
          <p:cNvSpPr txBox="1"/>
          <p:nvPr>
            <p:ph idx="1" type="body"/>
          </p:nvPr>
        </p:nvSpPr>
        <p:spPr>
          <a:xfrm>
            <a:off x="709925" y="4861425"/>
            <a:ext cx="5679300" cy="460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ca691687d2_2_21:notes"/>
          <p:cNvSpPr/>
          <p:nvPr>
            <p:ph idx="2" type="sldImg"/>
          </p:nvPr>
        </p:nvSpPr>
        <p:spPr>
          <a:xfrm>
            <a:off x="1183450" y="767575"/>
            <a:ext cx="4733100" cy="3837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ca691687d2_2_21:notes"/>
          <p:cNvSpPr txBox="1"/>
          <p:nvPr>
            <p:ph idx="1" type="body"/>
          </p:nvPr>
        </p:nvSpPr>
        <p:spPr>
          <a:xfrm>
            <a:off x="709925" y="4861425"/>
            <a:ext cx="5679300" cy="460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物件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9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9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9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投影片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0"/>
          <p:cNvSpPr txBox="1"/>
          <p:nvPr>
            <p:ph idx="1" type="subTitle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20" name="Google Shape;20;p10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0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0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對" type="twoTxTwoObj">
  <p:cSld name="TWO_OBJECTS_WITH_TEX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3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3"/>
          <p:cNvSpPr txBox="1"/>
          <p:nvPr>
            <p:ph idx="1" type="body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26" name="Google Shape;26;p13"/>
          <p:cNvSpPr txBox="1"/>
          <p:nvPr>
            <p:ph idx="2" type="body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13"/>
          <p:cNvSpPr txBox="1"/>
          <p:nvPr>
            <p:ph idx="3" type="body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28" name="Google Shape;28;p13"/>
          <p:cNvSpPr txBox="1"/>
          <p:nvPr>
            <p:ph idx="4" type="body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13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章節標題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1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1"/>
          <p:cNvSpPr txBox="1"/>
          <p:nvPr>
            <p:ph idx="1" type="body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1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1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1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兩項物件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2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2"/>
          <p:cNvSpPr txBox="1"/>
          <p:nvPr>
            <p:ph idx="1" type="body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12"/>
          <p:cNvSpPr txBox="1"/>
          <p:nvPr>
            <p:ph idx="2" type="body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2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只有標題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4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4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5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5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5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標題的內容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6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6"/>
          <p:cNvSpPr txBox="1"/>
          <p:nvPr>
            <p:ph idx="1" type="body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6"/>
          <p:cNvSpPr txBox="1"/>
          <p:nvPr>
            <p:ph idx="2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Google Shape;58;p1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6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6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標題的圖片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7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7"/>
          <p:cNvSpPr/>
          <p:nvPr>
            <p:ph idx="2" type="pic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7"/>
          <p:cNvSpPr txBox="1"/>
          <p:nvPr>
            <p:ph idx="1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Google Shape;65;p1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直排文字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8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8"/>
          <p:cNvSpPr txBox="1"/>
          <p:nvPr>
            <p:ph idx="1" type="body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8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直排標題及文字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9"/>
          <p:cNvSpPr txBox="1"/>
          <p:nvPr>
            <p:ph type="title"/>
          </p:nvPr>
        </p:nvSpPr>
        <p:spPr>
          <a:xfrm rot="5400000">
            <a:off x="5350073" y="1467446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9"/>
          <p:cNvSpPr txBox="1"/>
          <p:nvPr>
            <p:ph idx="1" type="body"/>
          </p:nvPr>
        </p:nvSpPr>
        <p:spPr>
          <a:xfrm rot="5400000">
            <a:off x="1349573" y="-447079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9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9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8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8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8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7.png"/><Relationship Id="rId5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11.png"/><Relationship Id="rId6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26a104d67e8_0_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g26a104d67e8_0_0"/>
          <p:cNvSpPr/>
          <p:nvPr/>
        </p:nvSpPr>
        <p:spPr>
          <a:xfrm>
            <a:off x="330200" y="304800"/>
            <a:ext cx="8521800" cy="4521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86" name="Google Shape;86;g26a104d67e8_0_0"/>
          <p:cNvGrpSpPr/>
          <p:nvPr/>
        </p:nvGrpSpPr>
        <p:grpSpPr>
          <a:xfrm>
            <a:off x="3383066" y="2386592"/>
            <a:ext cx="372594" cy="310145"/>
            <a:chOff x="1247825" y="322750"/>
            <a:chExt cx="443300" cy="369000"/>
          </a:xfrm>
        </p:grpSpPr>
        <p:sp>
          <p:nvSpPr>
            <p:cNvPr id="87" name="Google Shape;87;g26a104d67e8_0_0"/>
            <p:cNvSpPr/>
            <p:nvPr/>
          </p:nvSpPr>
          <p:spPr>
            <a:xfrm>
              <a:off x="1247825" y="322750"/>
              <a:ext cx="443300" cy="369000"/>
            </a:xfrm>
            <a:custGeom>
              <a:rect b="b" l="l" r="r" t="t"/>
              <a:pathLst>
                <a:path extrusionOk="0" fill="none" h="14760" w="17732">
                  <a:moveTo>
                    <a:pt x="16952" y="2558"/>
                  </a:moveTo>
                  <a:lnTo>
                    <a:pt x="13664" y="2558"/>
                  </a:lnTo>
                  <a:lnTo>
                    <a:pt x="13226" y="755"/>
                  </a:lnTo>
                  <a:lnTo>
                    <a:pt x="13226" y="755"/>
                  </a:lnTo>
                  <a:lnTo>
                    <a:pt x="13177" y="609"/>
                  </a:lnTo>
                  <a:lnTo>
                    <a:pt x="13104" y="463"/>
                  </a:lnTo>
                  <a:lnTo>
                    <a:pt x="13006" y="317"/>
                  </a:lnTo>
                  <a:lnTo>
                    <a:pt x="12885" y="220"/>
                  </a:lnTo>
                  <a:lnTo>
                    <a:pt x="12739" y="122"/>
                  </a:lnTo>
                  <a:lnTo>
                    <a:pt x="12592" y="49"/>
                  </a:lnTo>
                  <a:lnTo>
                    <a:pt x="12446" y="0"/>
                  </a:lnTo>
                  <a:lnTo>
                    <a:pt x="12276" y="0"/>
                  </a:lnTo>
                  <a:lnTo>
                    <a:pt x="5456" y="0"/>
                  </a:lnTo>
                  <a:lnTo>
                    <a:pt x="5456" y="0"/>
                  </a:lnTo>
                  <a:lnTo>
                    <a:pt x="5286" y="0"/>
                  </a:lnTo>
                  <a:lnTo>
                    <a:pt x="5140" y="49"/>
                  </a:lnTo>
                  <a:lnTo>
                    <a:pt x="4994" y="122"/>
                  </a:lnTo>
                  <a:lnTo>
                    <a:pt x="4848" y="220"/>
                  </a:lnTo>
                  <a:lnTo>
                    <a:pt x="4726" y="317"/>
                  </a:lnTo>
                  <a:lnTo>
                    <a:pt x="4628" y="463"/>
                  </a:lnTo>
                  <a:lnTo>
                    <a:pt x="4555" y="609"/>
                  </a:lnTo>
                  <a:lnTo>
                    <a:pt x="4507" y="755"/>
                  </a:lnTo>
                  <a:lnTo>
                    <a:pt x="4068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460"/>
                  </a:lnTo>
                  <a:lnTo>
                    <a:pt x="3216" y="2363"/>
                  </a:lnTo>
                  <a:lnTo>
                    <a:pt x="3167" y="2290"/>
                  </a:lnTo>
                  <a:lnTo>
                    <a:pt x="3094" y="2217"/>
                  </a:lnTo>
                  <a:lnTo>
                    <a:pt x="3045" y="2144"/>
                  </a:lnTo>
                  <a:lnTo>
                    <a:pt x="2948" y="2119"/>
                  </a:lnTo>
                  <a:lnTo>
                    <a:pt x="2850" y="2071"/>
                  </a:lnTo>
                  <a:lnTo>
                    <a:pt x="2753" y="2071"/>
                  </a:lnTo>
                  <a:lnTo>
                    <a:pt x="2047" y="2071"/>
                  </a:lnTo>
                  <a:lnTo>
                    <a:pt x="2047" y="2071"/>
                  </a:lnTo>
                  <a:lnTo>
                    <a:pt x="1949" y="2071"/>
                  </a:lnTo>
                  <a:lnTo>
                    <a:pt x="1852" y="2119"/>
                  </a:lnTo>
                  <a:lnTo>
                    <a:pt x="1779" y="2144"/>
                  </a:lnTo>
                  <a:lnTo>
                    <a:pt x="1706" y="2217"/>
                  </a:lnTo>
                  <a:lnTo>
                    <a:pt x="1633" y="2290"/>
                  </a:lnTo>
                  <a:lnTo>
                    <a:pt x="1608" y="2363"/>
                  </a:lnTo>
                  <a:lnTo>
                    <a:pt x="1560" y="2460"/>
                  </a:lnTo>
                  <a:lnTo>
                    <a:pt x="1560" y="2558"/>
                  </a:lnTo>
                  <a:lnTo>
                    <a:pt x="1560" y="2558"/>
                  </a:lnTo>
                  <a:lnTo>
                    <a:pt x="780" y="2558"/>
                  </a:lnTo>
                  <a:lnTo>
                    <a:pt x="780" y="2558"/>
                  </a:lnTo>
                  <a:lnTo>
                    <a:pt x="634" y="2582"/>
                  </a:lnTo>
                  <a:lnTo>
                    <a:pt x="488" y="2631"/>
                  </a:lnTo>
                  <a:lnTo>
                    <a:pt x="342" y="2679"/>
                  </a:lnTo>
                  <a:lnTo>
                    <a:pt x="220" y="2777"/>
                  </a:lnTo>
                  <a:lnTo>
                    <a:pt x="123" y="2899"/>
                  </a:lnTo>
                  <a:lnTo>
                    <a:pt x="74" y="3045"/>
                  </a:lnTo>
                  <a:lnTo>
                    <a:pt x="25" y="3191"/>
                  </a:lnTo>
                  <a:lnTo>
                    <a:pt x="1" y="3337"/>
                  </a:lnTo>
                  <a:lnTo>
                    <a:pt x="1" y="13980"/>
                  </a:lnTo>
                  <a:lnTo>
                    <a:pt x="1" y="13980"/>
                  </a:lnTo>
                  <a:lnTo>
                    <a:pt x="25" y="14151"/>
                  </a:lnTo>
                  <a:lnTo>
                    <a:pt x="74" y="14297"/>
                  </a:lnTo>
                  <a:lnTo>
                    <a:pt x="123" y="14418"/>
                  </a:lnTo>
                  <a:lnTo>
                    <a:pt x="220" y="14540"/>
                  </a:lnTo>
                  <a:lnTo>
                    <a:pt x="342" y="14638"/>
                  </a:lnTo>
                  <a:lnTo>
                    <a:pt x="488" y="14711"/>
                  </a:lnTo>
                  <a:lnTo>
                    <a:pt x="634" y="14759"/>
                  </a:lnTo>
                  <a:lnTo>
                    <a:pt x="780" y="14759"/>
                  </a:lnTo>
                  <a:lnTo>
                    <a:pt x="16952" y="14759"/>
                  </a:lnTo>
                  <a:lnTo>
                    <a:pt x="16952" y="14759"/>
                  </a:lnTo>
                  <a:lnTo>
                    <a:pt x="17098" y="14759"/>
                  </a:lnTo>
                  <a:lnTo>
                    <a:pt x="17244" y="14711"/>
                  </a:lnTo>
                  <a:lnTo>
                    <a:pt x="17390" y="14638"/>
                  </a:lnTo>
                  <a:lnTo>
                    <a:pt x="17512" y="14540"/>
                  </a:lnTo>
                  <a:lnTo>
                    <a:pt x="17610" y="14418"/>
                  </a:lnTo>
                  <a:lnTo>
                    <a:pt x="17658" y="14297"/>
                  </a:lnTo>
                  <a:lnTo>
                    <a:pt x="17707" y="14151"/>
                  </a:lnTo>
                  <a:lnTo>
                    <a:pt x="17731" y="13980"/>
                  </a:lnTo>
                  <a:lnTo>
                    <a:pt x="17731" y="3337"/>
                  </a:lnTo>
                  <a:lnTo>
                    <a:pt x="17731" y="3337"/>
                  </a:lnTo>
                  <a:lnTo>
                    <a:pt x="17707" y="3191"/>
                  </a:lnTo>
                  <a:lnTo>
                    <a:pt x="17658" y="3045"/>
                  </a:lnTo>
                  <a:lnTo>
                    <a:pt x="17610" y="2899"/>
                  </a:lnTo>
                  <a:lnTo>
                    <a:pt x="17512" y="2777"/>
                  </a:lnTo>
                  <a:lnTo>
                    <a:pt x="17390" y="2679"/>
                  </a:lnTo>
                  <a:lnTo>
                    <a:pt x="17244" y="2631"/>
                  </a:lnTo>
                  <a:lnTo>
                    <a:pt x="17098" y="2582"/>
                  </a:lnTo>
                  <a:lnTo>
                    <a:pt x="16952" y="2558"/>
                  </a:lnTo>
                  <a:lnTo>
                    <a:pt x="16952" y="2558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g26a104d67e8_0_0"/>
            <p:cNvSpPr/>
            <p:nvPr/>
          </p:nvSpPr>
          <p:spPr>
            <a:xfrm>
              <a:off x="1398225" y="386675"/>
              <a:ext cx="142500" cy="25"/>
            </a:xfrm>
            <a:custGeom>
              <a:rect b="b" l="l" r="r" t="t"/>
              <a:pathLst>
                <a:path extrusionOk="0" fill="none" h="1" w="5700">
                  <a:moveTo>
                    <a:pt x="5700" y="1"/>
                  </a:moveTo>
                  <a:lnTo>
                    <a:pt x="1" y="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g26a104d67e8_0_0"/>
            <p:cNvSpPr/>
            <p:nvPr/>
          </p:nvSpPr>
          <p:spPr>
            <a:xfrm>
              <a:off x="1370225" y="450000"/>
              <a:ext cx="198500" cy="197900"/>
            </a:xfrm>
            <a:custGeom>
              <a:rect b="b" l="l" r="r" t="t"/>
              <a:pathLst>
                <a:path extrusionOk="0" fill="none" h="7916" w="7940">
                  <a:moveTo>
                    <a:pt x="3970" y="7916"/>
                  </a:moveTo>
                  <a:lnTo>
                    <a:pt x="3970" y="7916"/>
                  </a:lnTo>
                  <a:lnTo>
                    <a:pt x="3556" y="7892"/>
                  </a:lnTo>
                  <a:lnTo>
                    <a:pt x="3166" y="7843"/>
                  </a:lnTo>
                  <a:lnTo>
                    <a:pt x="2801" y="7745"/>
                  </a:lnTo>
                  <a:lnTo>
                    <a:pt x="2436" y="7624"/>
                  </a:lnTo>
                  <a:lnTo>
                    <a:pt x="2070" y="7453"/>
                  </a:lnTo>
                  <a:lnTo>
                    <a:pt x="1754" y="7258"/>
                  </a:lnTo>
                  <a:lnTo>
                    <a:pt x="1462" y="7015"/>
                  </a:lnTo>
                  <a:lnTo>
                    <a:pt x="1169" y="6771"/>
                  </a:lnTo>
                  <a:lnTo>
                    <a:pt x="901" y="6479"/>
                  </a:lnTo>
                  <a:lnTo>
                    <a:pt x="682" y="6187"/>
                  </a:lnTo>
                  <a:lnTo>
                    <a:pt x="487" y="5846"/>
                  </a:lnTo>
                  <a:lnTo>
                    <a:pt x="317" y="5505"/>
                  </a:lnTo>
                  <a:lnTo>
                    <a:pt x="195" y="5139"/>
                  </a:lnTo>
                  <a:lnTo>
                    <a:pt x="98" y="4750"/>
                  </a:lnTo>
                  <a:lnTo>
                    <a:pt x="25" y="4360"/>
                  </a:lnTo>
                  <a:lnTo>
                    <a:pt x="0" y="3970"/>
                  </a:lnTo>
                  <a:lnTo>
                    <a:pt x="0" y="3970"/>
                  </a:lnTo>
                  <a:lnTo>
                    <a:pt x="25" y="3556"/>
                  </a:lnTo>
                  <a:lnTo>
                    <a:pt x="98" y="3167"/>
                  </a:lnTo>
                  <a:lnTo>
                    <a:pt x="195" y="2777"/>
                  </a:lnTo>
                  <a:lnTo>
                    <a:pt x="317" y="2412"/>
                  </a:lnTo>
                  <a:lnTo>
                    <a:pt x="487" y="2071"/>
                  </a:lnTo>
                  <a:lnTo>
                    <a:pt x="682" y="1754"/>
                  </a:lnTo>
                  <a:lnTo>
                    <a:pt x="901" y="1437"/>
                  </a:lnTo>
                  <a:lnTo>
                    <a:pt x="1169" y="1170"/>
                  </a:lnTo>
                  <a:lnTo>
                    <a:pt x="1462" y="902"/>
                  </a:lnTo>
                  <a:lnTo>
                    <a:pt x="1754" y="682"/>
                  </a:lnTo>
                  <a:lnTo>
                    <a:pt x="2070" y="488"/>
                  </a:lnTo>
                  <a:lnTo>
                    <a:pt x="2436" y="317"/>
                  </a:lnTo>
                  <a:lnTo>
                    <a:pt x="2801" y="171"/>
                  </a:lnTo>
                  <a:lnTo>
                    <a:pt x="3166" y="74"/>
                  </a:lnTo>
                  <a:lnTo>
                    <a:pt x="3556" y="25"/>
                  </a:lnTo>
                  <a:lnTo>
                    <a:pt x="3970" y="1"/>
                  </a:lnTo>
                  <a:lnTo>
                    <a:pt x="3970" y="1"/>
                  </a:lnTo>
                  <a:lnTo>
                    <a:pt x="4384" y="25"/>
                  </a:lnTo>
                  <a:lnTo>
                    <a:pt x="4774" y="74"/>
                  </a:lnTo>
                  <a:lnTo>
                    <a:pt x="5139" y="171"/>
                  </a:lnTo>
                  <a:lnTo>
                    <a:pt x="5505" y="317"/>
                  </a:lnTo>
                  <a:lnTo>
                    <a:pt x="5870" y="488"/>
                  </a:lnTo>
                  <a:lnTo>
                    <a:pt x="6186" y="682"/>
                  </a:lnTo>
                  <a:lnTo>
                    <a:pt x="6479" y="902"/>
                  </a:lnTo>
                  <a:lnTo>
                    <a:pt x="6771" y="1170"/>
                  </a:lnTo>
                  <a:lnTo>
                    <a:pt x="7039" y="1437"/>
                  </a:lnTo>
                  <a:lnTo>
                    <a:pt x="7258" y="1754"/>
                  </a:lnTo>
                  <a:lnTo>
                    <a:pt x="7453" y="2071"/>
                  </a:lnTo>
                  <a:lnTo>
                    <a:pt x="7623" y="2412"/>
                  </a:lnTo>
                  <a:lnTo>
                    <a:pt x="7745" y="2777"/>
                  </a:lnTo>
                  <a:lnTo>
                    <a:pt x="7843" y="3167"/>
                  </a:lnTo>
                  <a:lnTo>
                    <a:pt x="7916" y="3556"/>
                  </a:lnTo>
                  <a:lnTo>
                    <a:pt x="7940" y="3970"/>
                  </a:lnTo>
                  <a:lnTo>
                    <a:pt x="7940" y="3970"/>
                  </a:lnTo>
                  <a:lnTo>
                    <a:pt x="7916" y="4360"/>
                  </a:lnTo>
                  <a:lnTo>
                    <a:pt x="7843" y="4750"/>
                  </a:lnTo>
                  <a:lnTo>
                    <a:pt x="7745" y="5139"/>
                  </a:lnTo>
                  <a:lnTo>
                    <a:pt x="7623" y="5505"/>
                  </a:lnTo>
                  <a:lnTo>
                    <a:pt x="7453" y="5846"/>
                  </a:lnTo>
                  <a:lnTo>
                    <a:pt x="7258" y="6187"/>
                  </a:lnTo>
                  <a:lnTo>
                    <a:pt x="7039" y="6479"/>
                  </a:lnTo>
                  <a:lnTo>
                    <a:pt x="6771" y="6771"/>
                  </a:lnTo>
                  <a:lnTo>
                    <a:pt x="6479" y="7015"/>
                  </a:lnTo>
                  <a:lnTo>
                    <a:pt x="6186" y="7258"/>
                  </a:lnTo>
                  <a:lnTo>
                    <a:pt x="5870" y="7453"/>
                  </a:lnTo>
                  <a:lnTo>
                    <a:pt x="5505" y="7624"/>
                  </a:lnTo>
                  <a:lnTo>
                    <a:pt x="5139" y="7745"/>
                  </a:lnTo>
                  <a:lnTo>
                    <a:pt x="4774" y="7843"/>
                  </a:lnTo>
                  <a:lnTo>
                    <a:pt x="4384" y="7892"/>
                  </a:lnTo>
                  <a:lnTo>
                    <a:pt x="3970" y="7916"/>
                  </a:lnTo>
                  <a:lnTo>
                    <a:pt x="3970" y="7916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g26a104d67e8_0_0"/>
            <p:cNvSpPr/>
            <p:nvPr/>
          </p:nvSpPr>
          <p:spPr>
            <a:xfrm>
              <a:off x="1403100" y="482875"/>
              <a:ext cx="132750" cy="132150"/>
            </a:xfrm>
            <a:custGeom>
              <a:rect b="b" l="l" r="r" t="t"/>
              <a:pathLst>
                <a:path extrusionOk="0" fill="none" h="5286" w="5310">
                  <a:moveTo>
                    <a:pt x="2655" y="5286"/>
                  </a:moveTo>
                  <a:lnTo>
                    <a:pt x="2655" y="5286"/>
                  </a:lnTo>
                  <a:lnTo>
                    <a:pt x="2387" y="5286"/>
                  </a:lnTo>
                  <a:lnTo>
                    <a:pt x="2119" y="5237"/>
                  </a:lnTo>
                  <a:lnTo>
                    <a:pt x="1876" y="5164"/>
                  </a:lnTo>
                  <a:lnTo>
                    <a:pt x="1632" y="5091"/>
                  </a:lnTo>
                  <a:lnTo>
                    <a:pt x="1389" y="4969"/>
                  </a:lnTo>
                  <a:lnTo>
                    <a:pt x="1169" y="4847"/>
                  </a:lnTo>
                  <a:lnTo>
                    <a:pt x="975" y="4677"/>
                  </a:lnTo>
                  <a:lnTo>
                    <a:pt x="780" y="4506"/>
                  </a:lnTo>
                  <a:lnTo>
                    <a:pt x="609" y="4336"/>
                  </a:lnTo>
                  <a:lnTo>
                    <a:pt x="463" y="4117"/>
                  </a:lnTo>
                  <a:lnTo>
                    <a:pt x="317" y="3897"/>
                  </a:lnTo>
                  <a:lnTo>
                    <a:pt x="220" y="3678"/>
                  </a:lnTo>
                  <a:lnTo>
                    <a:pt x="122" y="3435"/>
                  </a:lnTo>
                  <a:lnTo>
                    <a:pt x="74" y="3191"/>
                  </a:lnTo>
                  <a:lnTo>
                    <a:pt x="25" y="2923"/>
                  </a:lnTo>
                  <a:lnTo>
                    <a:pt x="0" y="2655"/>
                  </a:lnTo>
                  <a:lnTo>
                    <a:pt x="0" y="2655"/>
                  </a:lnTo>
                  <a:lnTo>
                    <a:pt x="25" y="2387"/>
                  </a:lnTo>
                  <a:lnTo>
                    <a:pt x="74" y="2120"/>
                  </a:lnTo>
                  <a:lnTo>
                    <a:pt x="122" y="1852"/>
                  </a:lnTo>
                  <a:lnTo>
                    <a:pt x="220" y="1608"/>
                  </a:lnTo>
                  <a:lnTo>
                    <a:pt x="317" y="1389"/>
                  </a:lnTo>
                  <a:lnTo>
                    <a:pt x="463" y="1170"/>
                  </a:lnTo>
                  <a:lnTo>
                    <a:pt x="609" y="975"/>
                  </a:lnTo>
                  <a:lnTo>
                    <a:pt x="780" y="780"/>
                  </a:lnTo>
                  <a:lnTo>
                    <a:pt x="975" y="610"/>
                  </a:lnTo>
                  <a:lnTo>
                    <a:pt x="1169" y="463"/>
                  </a:lnTo>
                  <a:lnTo>
                    <a:pt x="1389" y="317"/>
                  </a:lnTo>
                  <a:lnTo>
                    <a:pt x="1632" y="220"/>
                  </a:lnTo>
                  <a:lnTo>
                    <a:pt x="1876" y="122"/>
                  </a:lnTo>
                  <a:lnTo>
                    <a:pt x="2119" y="49"/>
                  </a:lnTo>
                  <a:lnTo>
                    <a:pt x="2387" y="25"/>
                  </a:lnTo>
                  <a:lnTo>
                    <a:pt x="2655" y="1"/>
                  </a:lnTo>
                  <a:lnTo>
                    <a:pt x="2655" y="1"/>
                  </a:lnTo>
                  <a:lnTo>
                    <a:pt x="2923" y="25"/>
                  </a:lnTo>
                  <a:lnTo>
                    <a:pt x="3191" y="49"/>
                  </a:lnTo>
                  <a:lnTo>
                    <a:pt x="3435" y="122"/>
                  </a:lnTo>
                  <a:lnTo>
                    <a:pt x="3678" y="220"/>
                  </a:lnTo>
                  <a:lnTo>
                    <a:pt x="3922" y="317"/>
                  </a:lnTo>
                  <a:lnTo>
                    <a:pt x="4141" y="463"/>
                  </a:lnTo>
                  <a:lnTo>
                    <a:pt x="4336" y="610"/>
                  </a:lnTo>
                  <a:lnTo>
                    <a:pt x="4530" y="780"/>
                  </a:lnTo>
                  <a:lnTo>
                    <a:pt x="4701" y="975"/>
                  </a:lnTo>
                  <a:lnTo>
                    <a:pt x="4847" y="1170"/>
                  </a:lnTo>
                  <a:lnTo>
                    <a:pt x="4993" y="1389"/>
                  </a:lnTo>
                  <a:lnTo>
                    <a:pt x="5091" y="1608"/>
                  </a:lnTo>
                  <a:lnTo>
                    <a:pt x="5188" y="1852"/>
                  </a:lnTo>
                  <a:lnTo>
                    <a:pt x="5237" y="2120"/>
                  </a:lnTo>
                  <a:lnTo>
                    <a:pt x="5285" y="2387"/>
                  </a:lnTo>
                  <a:lnTo>
                    <a:pt x="5310" y="2655"/>
                  </a:lnTo>
                  <a:lnTo>
                    <a:pt x="5310" y="2655"/>
                  </a:lnTo>
                  <a:lnTo>
                    <a:pt x="5285" y="2923"/>
                  </a:lnTo>
                  <a:lnTo>
                    <a:pt x="5237" y="3191"/>
                  </a:lnTo>
                  <a:lnTo>
                    <a:pt x="5188" y="3435"/>
                  </a:lnTo>
                  <a:lnTo>
                    <a:pt x="5091" y="3678"/>
                  </a:lnTo>
                  <a:lnTo>
                    <a:pt x="4993" y="3897"/>
                  </a:lnTo>
                  <a:lnTo>
                    <a:pt x="4847" y="4117"/>
                  </a:lnTo>
                  <a:lnTo>
                    <a:pt x="4701" y="4336"/>
                  </a:lnTo>
                  <a:lnTo>
                    <a:pt x="4530" y="4506"/>
                  </a:lnTo>
                  <a:lnTo>
                    <a:pt x="4336" y="4677"/>
                  </a:lnTo>
                  <a:lnTo>
                    <a:pt x="4141" y="4847"/>
                  </a:lnTo>
                  <a:lnTo>
                    <a:pt x="3922" y="4969"/>
                  </a:lnTo>
                  <a:lnTo>
                    <a:pt x="3678" y="5091"/>
                  </a:lnTo>
                  <a:lnTo>
                    <a:pt x="3435" y="5164"/>
                  </a:lnTo>
                  <a:lnTo>
                    <a:pt x="3191" y="5237"/>
                  </a:lnTo>
                  <a:lnTo>
                    <a:pt x="2923" y="5286"/>
                  </a:lnTo>
                  <a:lnTo>
                    <a:pt x="2655" y="5286"/>
                  </a:lnTo>
                  <a:lnTo>
                    <a:pt x="2655" y="5286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g26a104d67e8_0_0"/>
            <p:cNvSpPr/>
            <p:nvPr/>
          </p:nvSpPr>
          <p:spPr>
            <a:xfrm>
              <a:off x="1588800" y="435400"/>
              <a:ext cx="66400" cy="43850"/>
            </a:xfrm>
            <a:custGeom>
              <a:rect b="b" l="l" r="r" t="t"/>
              <a:pathLst>
                <a:path extrusionOk="0" fill="none" h="1754" w="2656">
                  <a:moveTo>
                    <a:pt x="2655" y="1266"/>
                  </a:moveTo>
                  <a:lnTo>
                    <a:pt x="2655" y="1266"/>
                  </a:lnTo>
                  <a:lnTo>
                    <a:pt x="2655" y="1364"/>
                  </a:lnTo>
                  <a:lnTo>
                    <a:pt x="2631" y="1461"/>
                  </a:lnTo>
                  <a:lnTo>
                    <a:pt x="2582" y="1534"/>
                  </a:lnTo>
                  <a:lnTo>
                    <a:pt x="2509" y="1607"/>
                  </a:lnTo>
                  <a:lnTo>
                    <a:pt x="2461" y="1680"/>
                  </a:lnTo>
                  <a:lnTo>
                    <a:pt x="2363" y="1705"/>
                  </a:lnTo>
                  <a:lnTo>
                    <a:pt x="2266" y="1754"/>
                  </a:lnTo>
                  <a:lnTo>
                    <a:pt x="2168" y="1754"/>
                  </a:lnTo>
                  <a:lnTo>
                    <a:pt x="488" y="1754"/>
                  </a:lnTo>
                  <a:lnTo>
                    <a:pt x="488" y="1754"/>
                  </a:lnTo>
                  <a:lnTo>
                    <a:pt x="390" y="1754"/>
                  </a:lnTo>
                  <a:lnTo>
                    <a:pt x="293" y="1705"/>
                  </a:lnTo>
                  <a:lnTo>
                    <a:pt x="220" y="1680"/>
                  </a:lnTo>
                  <a:lnTo>
                    <a:pt x="147" y="1607"/>
                  </a:lnTo>
                  <a:lnTo>
                    <a:pt x="74" y="1534"/>
                  </a:lnTo>
                  <a:lnTo>
                    <a:pt x="49" y="1461"/>
                  </a:lnTo>
                  <a:lnTo>
                    <a:pt x="1" y="1364"/>
                  </a:lnTo>
                  <a:lnTo>
                    <a:pt x="1" y="1266"/>
                  </a:lnTo>
                  <a:lnTo>
                    <a:pt x="1" y="487"/>
                  </a:lnTo>
                  <a:lnTo>
                    <a:pt x="1" y="487"/>
                  </a:lnTo>
                  <a:lnTo>
                    <a:pt x="1" y="390"/>
                  </a:lnTo>
                  <a:lnTo>
                    <a:pt x="49" y="292"/>
                  </a:lnTo>
                  <a:lnTo>
                    <a:pt x="74" y="219"/>
                  </a:lnTo>
                  <a:lnTo>
                    <a:pt x="147" y="146"/>
                  </a:lnTo>
                  <a:lnTo>
                    <a:pt x="220" y="73"/>
                  </a:lnTo>
                  <a:lnTo>
                    <a:pt x="293" y="49"/>
                  </a:lnTo>
                  <a:lnTo>
                    <a:pt x="390" y="0"/>
                  </a:lnTo>
                  <a:lnTo>
                    <a:pt x="488" y="0"/>
                  </a:lnTo>
                  <a:lnTo>
                    <a:pt x="2168" y="0"/>
                  </a:lnTo>
                  <a:lnTo>
                    <a:pt x="2168" y="0"/>
                  </a:lnTo>
                  <a:lnTo>
                    <a:pt x="2266" y="0"/>
                  </a:lnTo>
                  <a:lnTo>
                    <a:pt x="2363" y="49"/>
                  </a:lnTo>
                  <a:lnTo>
                    <a:pt x="2461" y="73"/>
                  </a:lnTo>
                  <a:lnTo>
                    <a:pt x="2509" y="146"/>
                  </a:lnTo>
                  <a:lnTo>
                    <a:pt x="2582" y="219"/>
                  </a:lnTo>
                  <a:lnTo>
                    <a:pt x="2631" y="292"/>
                  </a:lnTo>
                  <a:lnTo>
                    <a:pt x="2655" y="390"/>
                  </a:lnTo>
                  <a:lnTo>
                    <a:pt x="2655" y="487"/>
                  </a:lnTo>
                  <a:lnTo>
                    <a:pt x="2655" y="1266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2" name="Google Shape;92;g26a104d67e8_0_0"/>
          <p:cNvGrpSpPr/>
          <p:nvPr/>
        </p:nvGrpSpPr>
        <p:grpSpPr>
          <a:xfrm>
            <a:off x="4812663" y="992471"/>
            <a:ext cx="366458" cy="366437"/>
            <a:chOff x="1923675" y="1633650"/>
            <a:chExt cx="436000" cy="435975"/>
          </a:xfrm>
        </p:grpSpPr>
        <p:sp>
          <p:nvSpPr>
            <p:cNvPr id="93" name="Google Shape;93;g26a104d67e8_0_0"/>
            <p:cNvSpPr/>
            <p:nvPr/>
          </p:nvSpPr>
          <p:spPr>
            <a:xfrm>
              <a:off x="2209250" y="1633650"/>
              <a:ext cx="150425" cy="150425"/>
            </a:xfrm>
            <a:custGeom>
              <a:rect b="b" l="l" r="r" t="t"/>
              <a:pathLst>
                <a:path extrusionOk="0" fill="none" h="6017" w="6017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g26a104d67e8_0_0"/>
            <p:cNvSpPr/>
            <p:nvPr/>
          </p:nvSpPr>
          <p:spPr>
            <a:xfrm>
              <a:off x="2019900" y="1757250"/>
              <a:ext cx="261825" cy="261850"/>
            </a:xfrm>
            <a:custGeom>
              <a:rect b="b" l="l" r="r" t="t"/>
              <a:pathLst>
                <a:path extrusionOk="0" fill="none" h="10474" w="10473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g26a104d67e8_0_0"/>
            <p:cNvSpPr/>
            <p:nvPr/>
          </p:nvSpPr>
          <p:spPr>
            <a:xfrm>
              <a:off x="1923675" y="1681150"/>
              <a:ext cx="388500" cy="388475"/>
            </a:xfrm>
            <a:custGeom>
              <a:rect b="b" l="l" r="r" t="t"/>
              <a:pathLst>
                <a:path extrusionOk="0" fill="none" h="15539" w="1554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96;g26a104d67e8_0_0"/>
            <p:cNvSpPr/>
            <p:nvPr/>
          </p:nvSpPr>
          <p:spPr>
            <a:xfrm>
              <a:off x="1974225" y="1711575"/>
              <a:ext cx="261825" cy="261850"/>
            </a:xfrm>
            <a:custGeom>
              <a:rect b="b" l="l" r="r" t="t"/>
              <a:pathLst>
                <a:path extrusionOk="0" fill="none" h="10474" w="10473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97;g26a104d67e8_0_0"/>
            <p:cNvSpPr/>
            <p:nvPr/>
          </p:nvSpPr>
          <p:spPr>
            <a:xfrm>
              <a:off x="1934650" y="2014200"/>
              <a:ext cx="44475" cy="44475"/>
            </a:xfrm>
            <a:custGeom>
              <a:rect b="b" l="l" r="r" t="t"/>
              <a:pathLst>
                <a:path extrusionOk="0" fill="none" h="1779" w="1779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g26a104d67e8_0_0"/>
            <p:cNvSpPr/>
            <p:nvPr/>
          </p:nvSpPr>
          <p:spPr>
            <a:xfrm>
              <a:off x="1944375" y="1947225"/>
              <a:ext cx="101725" cy="101700"/>
            </a:xfrm>
            <a:custGeom>
              <a:rect b="b" l="l" r="r" t="t"/>
              <a:pathLst>
                <a:path extrusionOk="0" fill="none" h="4068" w="4069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9" name="Google Shape;99;g26a104d67e8_0_0"/>
          <p:cNvGrpSpPr/>
          <p:nvPr/>
        </p:nvGrpSpPr>
        <p:grpSpPr>
          <a:xfrm>
            <a:off x="1941098" y="3112883"/>
            <a:ext cx="369526" cy="268183"/>
            <a:chOff x="3932350" y="3714775"/>
            <a:chExt cx="439650" cy="319075"/>
          </a:xfrm>
        </p:grpSpPr>
        <p:sp>
          <p:nvSpPr>
            <p:cNvPr id="100" name="Google Shape;100;g26a104d67e8_0_0"/>
            <p:cNvSpPr/>
            <p:nvPr/>
          </p:nvSpPr>
          <p:spPr>
            <a:xfrm>
              <a:off x="3932350" y="3714775"/>
              <a:ext cx="439650" cy="319075"/>
            </a:xfrm>
            <a:custGeom>
              <a:rect b="b" l="l" r="r" t="t"/>
              <a:pathLst>
                <a:path extrusionOk="0" fill="none" h="12763" w="17586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g26a104d67e8_0_0"/>
            <p:cNvSpPr/>
            <p:nvPr/>
          </p:nvSpPr>
          <p:spPr>
            <a:xfrm>
              <a:off x="3970100" y="3862750"/>
              <a:ext cx="77350" cy="132750"/>
            </a:xfrm>
            <a:custGeom>
              <a:rect b="b" l="l" r="r" t="t"/>
              <a:pathLst>
                <a:path extrusionOk="0" fill="none" h="5310" w="3094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g26a104d67e8_0_0"/>
            <p:cNvSpPr/>
            <p:nvPr/>
          </p:nvSpPr>
          <p:spPr>
            <a:xfrm>
              <a:off x="4278800" y="3862750"/>
              <a:ext cx="77350" cy="132750"/>
            </a:xfrm>
            <a:custGeom>
              <a:rect b="b" l="l" r="r" t="t"/>
              <a:pathLst>
                <a:path extrusionOk="0" fill="none" h="5310" w="3094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g26a104d67e8_0_0"/>
            <p:cNvSpPr/>
            <p:nvPr/>
          </p:nvSpPr>
          <p:spPr>
            <a:xfrm>
              <a:off x="4073000" y="3716600"/>
              <a:ext cx="77350" cy="278900"/>
            </a:xfrm>
            <a:custGeom>
              <a:rect b="b" l="l" r="r" t="t"/>
              <a:pathLst>
                <a:path extrusionOk="0" fill="none" h="11156" w="3094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g26a104d67e8_0_0"/>
            <p:cNvSpPr/>
            <p:nvPr/>
          </p:nvSpPr>
          <p:spPr>
            <a:xfrm>
              <a:off x="4175900" y="3787250"/>
              <a:ext cx="77350" cy="208250"/>
            </a:xfrm>
            <a:custGeom>
              <a:rect b="b" l="l" r="r" t="t"/>
              <a:pathLst>
                <a:path extrusionOk="0" fill="none" h="8330" w="3094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5" name="Google Shape;105;g26a104d67e8_0_0"/>
          <p:cNvGrpSpPr/>
          <p:nvPr/>
        </p:nvGrpSpPr>
        <p:grpSpPr>
          <a:xfrm>
            <a:off x="2631549" y="3785471"/>
            <a:ext cx="387933" cy="367467"/>
            <a:chOff x="2583100" y="2973775"/>
            <a:chExt cx="461550" cy="437200"/>
          </a:xfrm>
        </p:grpSpPr>
        <p:sp>
          <p:nvSpPr>
            <p:cNvPr id="106" name="Google Shape;106;g26a104d67e8_0_0"/>
            <p:cNvSpPr/>
            <p:nvPr/>
          </p:nvSpPr>
          <p:spPr>
            <a:xfrm>
              <a:off x="2701225" y="3315975"/>
              <a:ext cx="225300" cy="95000"/>
            </a:xfrm>
            <a:custGeom>
              <a:rect b="b" l="l" r="r" t="t"/>
              <a:pathLst>
                <a:path extrusionOk="0" fill="none" h="3800" w="9012">
                  <a:moveTo>
                    <a:pt x="2947" y="0"/>
                  </a:moveTo>
                  <a:lnTo>
                    <a:pt x="2947" y="2947"/>
                  </a:lnTo>
                  <a:lnTo>
                    <a:pt x="853" y="2947"/>
                  </a:lnTo>
                  <a:lnTo>
                    <a:pt x="853" y="2947"/>
                  </a:lnTo>
                  <a:lnTo>
                    <a:pt x="682" y="2947"/>
                  </a:lnTo>
                  <a:lnTo>
                    <a:pt x="512" y="2996"/>
                  </a:lnTo>
                  <a:lnTo>
                    <a:pt x="365" y="3093"/>
                  </a:lnTo>
                  <a:lnTo>
                    <a:pt x="244" y="3191"/>
                  </a:lnTo>
                  <a:lnTo>
                    <a:pt x="146" y="3313"/>
                  </a:lnTo>
                  <a:lnTo>
                    <a:pt x="49" y="3459"/>
                  </a:lnTo>
                  <a:lnTo>
                    <a:pt x="0" y="3629"/>
                  </a:lnTo>
                  <a:lnTo>
                    <a:pt x="0" y="3800"/>
                  </a:lnTo>
                  <a:lnTo>
                    <a:pt x="9011" y="3800"/>
                  </a:lnTo>
                  <a:lnTo>
                    <a:pt x="9011" y="3800"/>
                  </a:lnTo>
                  <a:lnTo>
                    <a:pt x="9011" y="3629"/>
                  </a:lnTo>
                  <a:lnTo>
                    <a:pt x="8963" y="3459"/>
                  </a:lnTo>
                  <a:lnTo>
                    <a:pt x="8865" y="3313"/>
                  </a:lnTo>
                  <a:lnTo>
                    <a:pt x="8768" y="3191"/>
                  </a:lnTo>
                  <a:lnTo>
                    <a:pt x="8646" y="3093"/>
                  </a:lnTo>
                  <a:lnTo>
                    <a:pt x="8500" y="2996"/>
                  </a:lnTo>
                  <a:lnTo>
                    <a:pt x="8330" y="2947"/>
                  </a:lnTo>
                  <a:lnTo>
                    <a:pt x="8159" y="2947"/>
                  </a:lnTo>
                  <a:lnTo>
                    <a:pt x="6065" y="2947"/>
                  </a:lnTo>
                  <a:lnTo>
                    <a:pt x="6065" y="0"/>
                  </a:lnTo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107;g26a104d67e8_0_0"/>
            <p:cNvSpPr/>
            <p:nvPr/>
          </p:nvSpPr>
          <p:spPr>
            <a:xfrm>
              <a:off x="2583100" y="2973775"/>
              <a:ext cx="461550" cy="336125"/>
            </a:xfrm>
            <a:custGeom>
              <a:rect b="b" l="l" r="r" t="t"/>
              <a:pathLst>
                <a:path extrusionOk="0" fill="none" h="13445" w="18462">
                  <a:moveTo>
                    <a:pt x="17974" y="1"/>
                  </a:move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317" y="50"/>
                  </a:lnTo>
                  <a:lnTo>
                    <a:pt x="220" y="74"/>
                  </a:lnTo>
                  <a:lnTo>
                    <a:pt x="146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2958"/>
                  </a:lnTo>
                  <a:lnTo>
                    <a:pt x="0" y="12958"/>
                  </a:lnTo>
                  <a:lnTo>
                    <a:pt x="25" y="13055"/>
                  </a:lnTo>
                  <a:lnTo>
                    <a:pt x="49" y="13152"/>
                  </a:lnTo>
                  <a:lnTo>
                    <a:pt x="98" y="13226"/>
                  </a:lnTo>
                  <a:lnTo>
                    <a:pt x="146" y="13299"/>
                  </a:lnTo>
                  <a:lnTo>
                    <a:pt x="220" y="13372"/>
                  </a:lnTo>
                  <a:lnTo>
                    <a:pt x="317" y="13396"/>
                  </a:lnTo>
                  <a:lnTo>
                    <a:pt x="390" y="13445"/>
                  </a:lnTo>
                  <a:lnTo>
                    <a:pt x="487" y="13445"/>
                  </a:lnTo>
                  <a:lnTo>
                    <a:pt x="17974" y="13445"/>
                  </a:lnTo>
                  <a:lnTo>
                    <a:pt x="17974" y="13445"/>
                  </a:lnTo>
                  <a:lnTo>
                    <a:pt x="18072" y="13445"/>
                  </a:lnTo>
                  <a:lnTo>
                    <a:pt x="18145" y="13396"/>
                  </a:lnTo>
                  <a:lnTo>
                    <a:pt x="18242" y="13372"/>
                  </a:lnTo>
                  <a:lnTo>
                    <a:pt x="18315" y="13299"/>
                  </a:lnTo>
                  <a:lnTo>
                    <a:pt x="18364" y="13226"/>
                  </a:lnTo>
                  <a:lnTo>
                    <a:pt x="18413" y="13152"/>
                  </a:lnTo>
                  <a:lnTo>
                    <a:pt x="18437" y="13055"/>
                  </a:lnTo>
                  <a:lnTo>
                    <a:pt x="18461" y="12958"/>
                  </a:lnTo>
                  <a:lnTo>
                    <a:pt x="18461" y="488"/>
                  </a:lnTo>
                  <a:lnTo>
                    <a:pt x="18461" y="488"/>
                  </a:lnTo>
                  <a:lnTo>
                    <a:pt x="18437" y="390"/>
                  </a:lnTo>
                  <a:lnTo>
                    <a:pt x="18413" y="293"/>
                  </a:lnTo>
                  <a:lnTo>
                    <a:pt x="18364" y="220"/>
                  </a:lnTo>
                  <a:lnTo>
                    <a:pt x="18315" y="147"/>
                  </a:lnTo>
                  <a:lnTo>
                    <a:pt x="18242" y="74"/>
                  </a:lnTo>
                  <a:lnTo>
                    <a:pt x="18145" y="50"/>
                  </a:lnTo>
                  <a:lnTo>
                    <a:pt x="18072" y="1"/>
                  </a:lnTo>
                  <a:lnTo>
                    <a:pt x="17974" y="1"/>
                  </a:lnTo>
                  <a:lnTo>
                    <a:pt x="17974" y="1"/>
                  </a:lnTo>
                  <a:close/>
                  <a:moveTo>
                    <a:pt x="17000" y="11983"/>
                  </a:moveTo>
                  <a:lnTo>
                    <a:pt x="1462" y="11983"/>
                  </a:lnTo>
                  <a:lnTo>
                    <a:pt x="1462" y="1462"/>
                  </a:lnTo>
                  <a:lnTo>
                    <a:pt x="17000" y="1462"/>
                  </a:lnTo>
                  <a:lnTo>
                    <a:pt x="17000" y="11983"/>
                  </a:lnTo>
                  <a:close/>
                </a:path>
              </a:pathLst>
            </a:custGeom>
            <a:noFill/>
            <a:ln cap="rnd" cmpd="sng" w="1217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8" name="Google Shape;108;g26a104d67e8_0_0"/>
          <p:cNvSpPr txBox="1"/>
          <p:nvPr/>
        </p:nvSpPr>
        <p:spPr>
          <a:xfrm>
            <a:off x="3253074" y="2945616"/>
            <a:ext cx="5135100" cy="6156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zh-TW" sz="3400" u="none" cap="none" strike="noStrike">
                <a:solidFill>
                  <a:srgbClr val="FFC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2024</a:t>
            </a:r>
            <a:r>
              <a:rPr b="1" lang="zh-TW" sz="3400">
                <a:solidFill>
                  <a:srgbClr val="FFC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國際短期研習說明會</a:t>
            </a:r>
            <a:endParaRPr b="1" i="0" sz="3400" u="none" cap="none" strike="noStrike">
              <a:solidFill>
                <a:srgbClr val="FFC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09" name="Google Shape;109;g26a104d67e8_0_0"/>
          <p:cNvSpPr txBox="1"/>
          <p:nvPr/>
        </p:nvSpPr>
        <p:spPr>
          <a:xfrm>
            <a:off x="5252650" y="4166475"/>
            <a:ext cx="35391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zh-TW" sz="1800" u="none" cap="none" strike="noStrike">
                <a:solidFill>
                  <a:schemeClr val="accent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黃錦華、何宣霈、江俊賢 老師</a:t>
            </a:r>
            <a:endParaRPr b="1" i="0" sz="1800" u="none" cap="none" strike="noStrike">
              <a:solidFill>
                <a:schemeClr val="accent2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 cap="none" strike="noStrike">
              <a:solidFill>
                <a:schemeClr val="accent2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110" name="Google Shape;110;g26a104d67e8_0_0"/>
          <p:cNvPicPr preferRelativeResize="0"/>
          <p:nvPr/>
        </p:nvPicPr>
        <p:blipFill rotWithShape="1">
          <a:blip r:embed="rId3">
            <a:alphaModFix/>
          </a:blip>
          <a:srcRect b="34264" l="16035" r="12594" t="25195"/>
          <a:stretch/>
        </p:blipFill>
        <p:spPr>
          <a:xfrm>
            <a:off x="4724725" y="1272050"/>
            <a:ext cx="2412374" cy="10278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1" name="Google Shape;111;g26a104d67e8_0_0"/>
          <p:cNvGrpSpPr/>
          <p:nvPr/>
        </p:nvGrpSpPr>
        <p:grpSpPr>
          <a:xfrm>
            <a:off x="1851984" y="917726"/>
            <a:ext cx="3400665" cy="3303872"/>
            <a:chOff x="2147697" y="1340718"/>
            <a:chExt cx="4800487" cy="4644183"/>
          </a:xfrm>
        </p:grpSpPr>
        <p:grpSp>
          <p:nvGrpSpPr>
            <p:cNvPr id="112" name="Google Shape;112;g26a104d67e8_0_0"/>
            <p:cNvGrpSpPr/>
            <p:nvPr/>
          </p:nvGrpSpPr>
          <p:grpSpPr>
            <a:xfrm>
              <a:off x="4187927" y="1340718"/>
              <a:ext cx="767981" cy="4644015"/>
              <a:chOff x="1043608" y="1556792"/>
              <a:chExt cx="576000" cy="3483098"/>
            </a:xfrm>
          </p:grpSpPr>
          <p:sp>
            <p:nvSpPr>
              <p:cNvPr id="113" name="Google Shape;113;g26a104d67e8_0_0"/>
              <p:cNvSpPr/>
              <p:nvPr/>
            </p:nvSpPr>
            <p:spPr>
              <a:xfrm>
                <a:off x="1043608" y="1556792"/>
                <a:ext cx="576000" cy="576000"/>
              </a:xfrm>
              <a:prstGeom prst="ellipse">
                <a:avLst/>
              </a:prstGeom>
              <a:solidFill>
                <a:srgbClr val="CC330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114;g26a104d67e8_0_0"/>
              <p:cNvSpPr/>
              <p:nvPr/>
            </p:nvSpPr>
            <p:spPr>
              <a:xfrm>
                <a:off x="1043608" y="2276872"/>
                <a:ext cx="576000" cy="576000"/>
              </a:xfrm>
              <a:prstGeom prst="ellipse">
                <a:avLst/>
              </a:prstGeom>
              <a:solidFill>
                <a:srgbClr val="FF660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" name="Google Shape;115;g26a104d67e8_0_0"/>
              <p:cNvSpPr/>
              <p:nvPr/>
            </p:nvSpPr>
            <p:spPr>
              <a:xfrm>
                <a:off x="1043608" y="2996952"/>
                <a:ext cx="576000" cy="576000"/>
              </a:xfrm>
              <a:prstGeom prst="ellipse">
                <a:avLst/>
              </a:prstGeom>
              <a:solidFill>
                <a:srgbClr val="FF990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" name="Google Shape;116;g26a104d67e8_0_0"/>
              <p:cNvSpPr/>
              <p:nvPr/>
            </p:nvSpPr>
            <p:spPr>
              <a:xfrm>
                <a:off x="1043608" y="4463890"/>
                <a:ext cx="576000" cy="576000"/>
              </a:xfrm>
              <a:prstGeom prst="ellipse">
                <a:avLst/>
              </a:prstGeom>
              <a:solidFill>
                <a:srgbClr val="FEE599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7" name="Google Shape;117;g26a104d67e8_0_0"/>
            <p:cNvGrpSpPr/>
            <p:nvPr/>
          </p:nvGrpSpPr>
          <p:grpSpPr>
            <a:xfrm>
              <a:off x="3155811" y="1340718"/>
              <a:ext cx="767981" cy="4644015"/>
              <a:chOff x="1043608" y="1556792"/>
              <a:chExt cx="576000" cy="3483098"/>
            </a:xfrm>
          </p:grpSpPr>
          <p:sp>
            <p:nvSpPr>
              <p:cNvPr id="118" name="Google Shape;118;g26a104d67e8_0_0"/>
              <p:cNvSpPr/>
              <p:nvPr/>
            </p:nvSpPr>
            <p:spPr>
              <a:xfrm>
                <a:off x="1043608" y="1556792"/>
                <a:ext cx="576000" cy="576000"/>
              </a:xfrm>
              <a:prstGeom prst="ellipse">
                <a:avLst/>
              </a:prstGeom>
              <a:solidFill>
                <a:srgbClr val="CC330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" name="Google Shape;119;g26a104d67e8_0_0"/>
              <p:cNvSpPr/>
              <p:nvPr/>
            </p:nvSpPr>
            <p:spPr>
              <a:xfrm>
                <a:off x="1043608" y="2276872"/>
                <a:ext cx="576000" cy="576000"/>
              </a:xfrm>
              <a:prstGeom prst="ellipse">
                <a:avLst/>
              </a:prstGeom>
              <a:solidFill>
                <a:srgbClr val="FF660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" name="Google Shape;120;g26a104d67e8_0_0"/>
              <p:cNvSpPr/>
              <p:nvPr/>
            </p:nvSpPr>
            <p:spPr>
              <a:xfrm>
                <a:off x="1043608" y="2996952"/>
                <a:ext cx="576000" cy="576000"/>
              </a:xfrm>
              <a:prstGeom prst="ellipse">
                <a:avLst/>
              </a:prstGeom>
              <a:solidFill>
                <a:srgbClr val="FF990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" name="Google Shape;121;g26a104d67e8_0_0"/>
              <p:cNvSpPr/>
              <p:nvPr/>
            </p:nvSpPr>
            <p:spPr>
              <a:xfrm>
                <a:off x="1043608" y="4463890"/>
                <a:ext cx="576000" cy="576000"/>
              </a:xfrm>
              <a:prstGeom prst="ellipse">
                <a:avLst/>
              </a:prstGeom>
              <a:solidFill>
                <a:srgbClr val="FEE599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2" name="Google Shape;122;g26a104d67e8_0_0"/>
            <p:cNvGrpSpPr/>
            <p:nvPr/>
          </p:nvGrpSpPr>
          <p:grpSpPr>
            <a:xfrm>
              <a:off x="2147697" y="1340723"/>
              <a:ext cx="767981" cy="4644016"/>
              <a:chOff x="1043608" y="1556792"/>
              <a:chExt cx="576000" cy="3483099"/>
            </a:xfrm>
          </p:grpSpPr>
          <p:sp>
            <p:nvSpPr>
              <p:cNvPr id="123" name="Google Shape;123;g26a104d67e8_0_0"/>
              <p:cNvSpPr/>
              <p:nvPr/>
            </p:nvSpPr>
            <p:spPr>
              <a:xfrm>
                <a:off x="1043608" y="1556792"/>
                <a:ext cx="576000" cy="576000"/>
              </a:xfrm>
              <a:prstGeom prst="ellipse">
                <a:avLst/>
              </a:prstGeom>
              <a:solidFill>
                <a:srgbClr val="CC330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" name="Google Shape;124;g26a104d67e8_0_0"/>
              <p:cNvSpPr/>
              <p:nvPr/>
            </p:nvSpPr>
            <p:spPr>
              <a:xfrm>
                <a:off x="1043608" y="2276872"/>
                <a:ext cx="576000" cy="576000"/>
              </a:xfrm>
              <a:prstGeom prst="ellipse">
                <a:avLst/>
              </a:prstGeom>
              <a:solidFill>
                <a:srgbClr val="FF660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g26a104d67e8_0_0"/>
              <p:cNvSpPr/>
              <p:nvPr/>
            </p:nvSpPr>
            <p:spPr>
              <a:xfrm>
                <a:off x="1043608" y="2996952"/>
                <a:ext cx="576000" cy="576000"/>
              </a:xfrm>
              <a:prstGeom prst="ellipse">
                <a:avLst/>
              </a:prstGeom>
              <a:solidFill>
                <a:srgbClr val="FF990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6" name="Google Shape;126;g26a104d67e8_0_0"/>
              <p:cNvSpPr/>
              <p:nvPr/>
            </p:nvSpPr>
            <p:spPr>
              <a:xfrm>
                <a:off x="1043608" y="3743812"/>
                <a:ext cx="576000" cy="576000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" name="Google Shape;127;g26a104d67e8_0_0"/>
              <p:cNvSpPr/>
              <p:nvPr/>
            </p:nvSpPr>
            <p:spPr>
              <a:xfrm>
                <a:off x="1043608" y="4463891"/>
                <a:ext cx="576000" cy="576000"/>
              </a:xfrm>
              <a:prstGeom prst="ellipse">
                <a:avLst/>
              </a:prstGeom>
              <a:solidFill>
                <a:srgbClr val="FEE599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8" name="Google Shape;128;g26a104d67e8_0_0"/>
            <p:cNvSpPr/>
            <p:nvPr/>
          </p:nvSpPr>
          <p:spPr>
            <a:xfrm>
              <a:off x="5196072" y="1340769"/>
              <a:ext cx="768000" cy="768000"/>
            </a:xfrm>
            <a:prstGeom prst="ellipse">
              <a:avLst/>
            </a:prstGeom>
            <a:solidFill>
              <a:srgbClr val="CC33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g26a104d67e8_0_0"/>
            <p:cNvSpPr/>
            <p:nvPr/>
          </p:nvSpPr>
          <p:spPr>
            <a:xfrm>
              <a:off x="5196072" y="3260981"/>
              <a:ext cx="768000" cy="768000"/>
            </a:xfrm>
            <a:prstGeom prst="ellipse">
              <a:avLst/>
            </a:prstGeom>
            <a:solidFill>
              <a:srgbClr val="FF99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" name="Google Shape;130;g26a104d67e8_0_0"/>
            <p:cNvSpPr/>
            <p:nvPr/>
          </p:nvSpPr>
          <p:spPr>
            <a:xfrm>
              <a:off x="5196072" y="5216901"/>
              <a:ext cx="768000" cy="768000"/>
            </a:xfrm>
            <a:prstGeom prst="ellipse">
              <a:avLst/>
            </a:prstGeom>
            <a:solidFill>
              <a:srgbClr val="FEE599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" name="Google Shape;131;g26a104d67e8_0_0"/>
            <p:cNvSpPr/>
            <p:nvPr/>
          </p:nvSpPr>
          <p:spPr>
            <a:xfrm>
              <a:off x="6180182" y="1340769"/>
              <a:ext cx="768000" cy="768000"/>
            </a:xfrm>
            <a:prstGeom prst="ellipse">
              <a:avLst/>
            </a:prstGeom>
            <a:solidFill>
              <a:srgbClr val="CC33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" name="Google Shape;132;g26a104d67e8_0_0"/>
            <p:cNvSpPr/>
            <p:nvPr/>
          </p:nvSpPr>
          <p:spPr>
            <a:xfrm>
              <a:off x="6180184" y="3260980"/>
              <a:ext cx="768000" cy="768000"/>
            </a:xfrm>
            <a:prstGeom prst="ellipse">
              <a:avLst/>
            </a:prstGeom>
            <a:solidFill>
              <a:srgbClr val="FF99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" name="Google Shape;133;g26a104d67e8_0_0"/>
            <p:cNvSpPr/>
            <p:nvPr/>
          </p:nvSpPr>
          <p:spPr>
            <a:xfrm>
              <a:off x="6180179" y="5216897"/>
              <a:ext cx="768000" cy="768000"/>
            </a:xfrm>
            <a:prstGeom prst="ellipse">
              <a:avLst/>
            </a:prstGeom>
            <a:solidFill>
              <a:srgbClr val="FEE599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6a104d67e8_0_128"/>
          <p:cNvSpPr/>
          <p:nvPr/>
        </p:nvSpPr>
        <p:spPr>
          <a:xfrm>
            <a:off x="330200" y="304800"/>
            <a:ext cx="8521800" cy="4521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FF99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39" name="Google Shape;139;g26a104d67e8_0_128"/>
          <p:cNvSpPr/>
          <p:nvPr/>
        </p:nvSpPr>
        <p:spPr>
          <a:xfrm>
            <a:off x="8664793" y="534748"/>
            <a:ext cx="479100" cy="24135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g26a104d67e8_0_128"/>
          <p:cNvSpPr txBox="1"/>
          <p:nvPr/>
        </p:nvSpPr>
        <p:spPr>
          <a:xfrm rot="5400000">
            <a:off x="8044625" y="1722902"/>
            <a:ext cx="1763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zh-TW" sz="1600">
                <a:solidFill>
                  <a:schemeClr val="lt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短期研習</a:t>
            </a:r>
            <a:endParaRPr b="1" i="0" sz="1600" u="none" cap="none" strike="noStrike">
              <a:solidFill>
                <a:schemeClr val="lt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41" name="Google Shape;141;g26a104d67e8_0_128"/>
          <p:cNvSpPr txBox="1"/>
          <p:nvPr/>
        </p:nvSpPr>
        <p:spPr>
          <a:xfrm>
            <a:off x="590075" y="475175"/>
            <a:ext cx="6428100" cy="56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London College of Fashion (LCF) 倫敦時裝學院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g26a104d67e8_0_128"/>
          <p:cNvSpPr txBox="1"/>
          <p:nvPr/>
        </p:nvSpPr>
        <p:spPr>
          <a:xfrm>
            <a:off x="3740325" y="1035675"/>
            <a:ext cx="4924500" cy="349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地點：英國倫敦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時間: 7月底 或 8月初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天數: 7.5+1.5天(3天 LCF 研習)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人數: </a:t>
            </a:r>
            <a:r>
              <a:rPr lang="zh-TW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大一 ~大二 </a:t>
            </a:r>
            <a:r>
              <a:rPr lang="zh-TW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1~2</a:t>
            </a:r>
            <a:r>
              <a:rPr lang="zh-TW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位 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英文需求程度: 中高 (需進行</a:t>
            </a:r>
            <a:r>
              <a:rPr lang="zh-TW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作品集 ＆ 英文</a:t>
            </a:r>
            <a:r>
              <a:rPr lang="zh-TW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面試遴選)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研習內容: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AutoNum type="arabicPeriod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導向與介紹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Char char="○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包含初步導向和英國時尚造型概覽。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AutoNum type="arabicPeriod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探索性工作坊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Char char="○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結合零售巡覽、造型工作坊與概念發展。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AutoNum type="arabicPeriod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技術技巧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Char char="○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包括化妝、髮型趨勢和演示技巧。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AutoNum type="arabicPeriod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拍攝計劃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Char char="○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匯集準備和執行拍攝的所有要素，包括取樣和後勤考量。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AutoNum type="arabicPeriod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成品製作與展示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Char char="○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涵蓋拍攝後任務和最終成果的展示。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g26a104d67e8_0_1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0072" y="1111875"/>
            <a:ext cx="2986026" cy="3471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2ca691687d2_0_6"/>
          <p:cNvSpPr/>
          <p:nvPr/>
        </p:nvSpPr>
        <p:spPr>
          <a:xfrm>
            <a:off x="330200" y="304800"/>
            <a:ext cx="8521800" cy="4521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FF99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49" name="Google Shape;149;g2ca691687d2_0_6"/>
          <p:cNvSpPr/>
          <p:nvPr/>
        </p:nvSpPr>
        <p:spPr>
          <a:xfrm>
            <a:off x="8664793" y="534748"/>
            <a:ext cx="479100" cy="24135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g2ca691687d2_0_6"/>
          <p:cNvSpPr txBox="1"/>
          <p:nvPr/>
        </p:nvSpPr>
        <p:spPr>
          <a:xfrm rot="5400000">
            <a:off x="8044625" y="1722902"/>
            <a:ext cx="1763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zh-TW" sz="1600">
                <a:solidFill>
                  <a:schemeClr val="lt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短期研習</a:t>
            </a:r>
            <a:endParaRPr b="1" i="0" sz="1600" u="none" cap="none" strike="noStrike">
              <a:solidFill>
                <a:schemeClr val="lt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51" name="Google Shape;151;g2ca691687d2_0_6"/>
          <p:cNvSpPr txBox="1"/>
          <p:nvPr/>
        </p:nvSpPr>
        <p:spPr>
          <a:xfrm>
            <a:off x="590075" y="475175"/>
            <a:ext cx="6428100" cy="56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London College of Fashion (LCF) 倫敦時裝學院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52" name="Google Shape;152;g2ca691687d2_0_6"/>
          <p:cNvGraphicFramePr/>
          <p:nvPr/>
        </p:nvGraphicFramePr>
        <p:xfrm>
          <a:off x="3786800" y="1111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{5A1D21E2-0853-4314-BDE8-9AA4F03DE28A}</a:tableStyleId>
              </a:tblPr>
              <a:tblGrid>
                <a:gridCol w="952500"/>
                <a:gridCol w="581025"/>
                <a:gridCol w="485775"/>
                <a:gridCol w="2152650"/>
              </a:tblGrid>
              <a:tr h="294725">
                <a:tc gridSpan="4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zh-TW" sz="1700"/>
                        <a:t>暫定行程表</a:t>
                      </a:r>
                      <a:endParaRPr b="1" sz="1700"/>
                    </a:p>
                  </a:txBody>
                  <a:tcPr marT="19050" marB="19050" marR="28575" marL="28575" anchor="ctr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0:0"/>
                      </a:ext>
                    </a:extLst>
                  </a:tcPr>
                </a:tc>
                <a:tc hMerge="1"/>
                <a:tc hMerge="1"/>
                <a:tc hMerge="1"/>
              </a:tr>
              <a:tr h="2694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7/20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1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SAT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1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1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1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台北-倫敦 08:45-16:30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1:3"/>
                      </a:ext>
                    </a:extLst>
                  </a:tcPr>
                </a:tc>
              </a:tr>
              <a:tr h="2694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7/21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2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SUN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2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2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2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團體活動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2:3"/>
                      </a:ext>
                    </a:extLst>
                  </a:tcPr>
                </a:tc>
              </a:tr>
              <a:tr h="2694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7/22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3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MON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3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3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3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LCF 研習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3:3"/>
                      </a:ext>
                    </a:extLst>
                  </a:tcPr>
                </a:tc>
              </a:tr>
              <a:tr h="2694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7/23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4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TUES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4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4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4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LCF 研習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4:3"/>
                      </a:ext>
                    </a:extLst>
                  </a:tcPr>
                </a:tc>
              </a:tr>
              <a:tr h="2694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7/24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5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WED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5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5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5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LCF 研習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5:3"/>
                      </a:ext>
                    </a:extLst>
                  </a:tcPr>
                </a:tc>
              </a:tr>
              <a:tr h="2694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7/25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6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THUR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6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6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6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團體活動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6:3"/>
                      </a:ext>
                    </a:extLst>
                  </a:tcPr>
                </a:tc>
              </a:tr>
              <a:tr h="2694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7/26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7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FRI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7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7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自由活動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7:3"/>
                      </a:ext>
                    </a:extLst>
                  </a:tcPr>
                </a:tc>
              </a:tr>
              <a:tr h="2694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7/27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8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SAT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8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8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8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自由活動-倫敦飛 (22:00)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8:3"/>
                      </a:ext>
                    </a:extLst>
                  </a:tcPr>
                </a:tc>
              </a:tr>
              <a:tr h="2779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7/28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9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SUN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9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9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9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台北 (18:15)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52:9:3"/>
                      </a:ext>
                    </a:extLst>
                  </a:tcPr>
                </a:tc>
              </a:tr>
            </a:tbl>
          </a:graphicData>
        </a:graphic>
      </p:graphicFrame>
      <p:sp>
        <p:nvSpPr>
          <p:cNvPr id="153" name="Google Shape;153;g2ca691687d2_0_6"/>
          <p:cNvSpPr txBox="1"/>
          <p:nvPr/>
        </p:nvSpPr>
        <p:spPr>
          <a:xfrm>
            <a:off x="3791050" y="4020800"/>
            <a:ext cx="4198500" cy="56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預計個人負擔費用：待公布（3萬起跳）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4" name="Google Shape;154;g2ca691687d2_0_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7346" y="1035675"/>
            <a:ext cx="2954802" cy="166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g2ca691687d2_0_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7350" y="2770452"/>
            <a:ext cx="2954800" cy="19686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ca691687d2_0_19"/>
          <p:cNvSpPr/>
          <p:nvPr/>
        </p:nvSpPr>
        <p:spPr>
          <a:xfrm>
            <a:off x="358775" y="231400"/>
            <a:ext cx="8521800" cy="4521300"/>
          </a:xfrm>
          <a:prstGeom prst="rect">
            <a:avLst/>
          </a:prstGeom>
          <a:noFill/>
          <a:ln cap="flat" cmpd="sng" w="19050">
            <a:solidFill>
              <a:srgbClr val="FF99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61" name="Google Shape;161;g2ca691687d2_0_19"/>
          <p:cNvSpPr/>
          <p:nvPr/>
        </p:nvSpPr>
        <p:spPr>
          <a:xfrm>
            <a:off x="8664793" y="534748"/>
            <a:ext cx="479100" cy="24135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g2ca691687d2_0_19"/>
          <p:cNvSpPr txBox="1"/>
          <p:nvPr/>
        </p:nvSpPr>
        <p:spPr>
          <a:xfrm rot="5400000">
            <a:off x="8044625" y="1722902"/>
            <a:ext cx="1763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zh-TW" sz="1600">
                <a:solidFill>
                  <a:schemeClr val="lt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短期研習</a:t>
            </a:r>
            <a:endParaRPr b="1" i="0" sz="1600" u="none" cap="none" strike="noStrike">
              <a:solidFill>
                <a:schemeClr val="lt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63" name="Google Shape;163;g2ca691687d2_0_19"/>
          <p:cNvSpPr txBox="1"/>
          <p:nvPr/>
        </p:nvSpPr>
        <p:spPr>
          <a:xfrm>
            <a:off x="590075" y="368450"/>
            <a:ext cx="7864200" cy="56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Soegijapranata Catholic University</a:t>
            </a:r>
            <a:r>
              <a:rPr b="1" lang="zh-TW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(SCU) </a:t>
            </a:r>
            <a:r>
              <a:rPr b="1" lang="zh-TW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印尼SCU大學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g2ca691687d2_0_19"/>
          <p:cNvSpPr txBox="1"/>
          <p:nvPr/>
        </p:nvSpPr>
        <p:spPr>
          <a:xfrm>
            <a:off x="4994500" y="1111875"/>
            <a:ext cx="3670200" cy="349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地點</a:t>
            </a: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印尼 三寶瓏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時間: 7月 or 8月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天數: 1</a:t>
            </a: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個月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人數: </a:t>
            </a: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大一  ~ 大二 </a:t>
            </a: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3位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英文需求程度: </a:t>
            </a: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具備基本溝通能力</a:t>
            </a: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(需進行作品集 ＆ 英文面試遴選)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研習內容</a:t>
            </a:r>
            <a:r>
              <a:rPr lang="zh-TW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zh-TW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可算文創產業進階實習1學分)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AutoNum type="arabicPeriod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視覺傳達(Visual Communciation)</a:t>
            </a:r>
            <a:r>
              <a:rPr lang="zh-TW" sz="1200">
                <a:solidFill>
                  <a:srgbClr val="0D0D0D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課程</a:t>
            </a:r>
            <a:endParaRPr sz="1200">
              <a:solidFill>
                <a:srgbClr val="0D0D0D"/>
              </a:solidFill>
              <a:highlight>
                <a:schemeClr val="lt1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AutoNum type="arabicPeriod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互動媒體 (Interactive Design)課程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AutoNum type="arabicPeriod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印尼文化體驗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200"/>
              <a:buFont typeface="Roboto"/>
              <a:buAutoNum type="arabicPeriod"/>
            </a:pPr>
            <a:r>
              <a:rPr lang="zh-TW" sz="12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參與專題製作</a:t>
            </a:r>
            <a:endParaRPr sz="12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5" name="Google Shape;165;g2ca691687d2_0_19"/>
          <p:cNvPicPr preferRelativeResize="0"/>
          <p:nvPr/>
        </p:nvPicPr>
        <p:blipFill rotWithShape="1">
          <a:blip r:embed="rId3">
            <a:alphaModFix/>
          </a:blip>
          <a:srcRect b="43684" l="13983" r="64109" t="0"/>
          <a:stretch/>
        </p:blipFill>
        <p:spPr>
          <a:xfrm>
            <a:off x="361475" y="959475"/>
            <a:ext cx="2314327" cy="1859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g2ca691687d2_0_19"/>
          <p:cNvPicPr preferRelativeResize="0"/>
          <p:nvPr/>
        </p:nvPicPr>
        <p:blipFill rotWithShape="1">
          <a:blip r:embed="rId4">
            <a:alphaModFix/>
          </a:blip>
          <a:srcRect b="0" l="13933" r="64081" t="0"/>
          <a:stretch/>
        </p:blipFill>
        <p:spPr>
          <a:xfrm>
            <a:off x="2752000" y="1482200"/>
            <a:ext cx="2010301" cy="2857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g2ca691687d2_0_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9100" y="2948250"/>
            <a:ext cx="2206700" cy="165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ca691687d2_1_29"/>
          <p:cNvSpPr/>
          <p:nvPr/>
        </p:nvSpPr>
        <p:spPr>
          <a:xfrm>
            <a:off x="358775" y="231400"/>
            <a:ext cx="8521800" cy="4521300"/>
          </a:xfrm>
          <a:prstGeom prst="rect">
            <a:avLst/>
          </a:prstGeom>
          <a:noFill/>
          <a:ln cap="flat" cmpd="sng" w="19050">
            <a:solidFill>
              <a:srgbClr val="FF99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73" name="Google Shape;173;g2ca691687d2_1_29"/>
          <p:cNvSpPr/>
          <p:nvPr/>
        </p:nvSpPr>
        <p:spPr>
          <a:xfrm>
            <a:off x="8664793" y="534748"/>
            <a:ext cx="479100" cy="24135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g2ca691687d2_1_29"/>
          <p:cNvSpPr txBox="1"/>
          <p:nvPr/>
        </p:nvSpPr>
        <p:spPr>
          <a:xfrm rot="5400000">
            <a:off x="8044625" y="1722902"/>
            <a:ext cx="1763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zh-TW" sz="1600">
                <a:solidFill>
                  <a:schemeClr val="lt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短期研習</a:t>
            </a:r>
            <a:endParaRPr b="1" i="0" sz="1600" u="none" cap="none" strike="noStrike">
              <a:solidFill>
                <a:schemeClr val="lt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75" name="Google Shape;175;g2ca691687d2_1_29"/>
          <p:cNvSpPr txBox="1"/>
          <p:nvPr/>
        </p:nvSpPr>
        <p:spPr>
          <a:xfrm>
            <a:off x="590075" y="368450"/>
            <a:ext cx="7864200" cy="56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Soegijapranata Catholic University (SCU) 印尼SCU大學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g2ca691687d2_1_29"/>
          <p:cNvSpPr txBox="1"/>
          <p:nvPr/>
        </p:nvSpPr>
        <p:spPr>
          <a:xfrm>
            <a:off x="4492850" y="3685525"/>
            <a:ext cx="4017300" cy="71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預計個人負擔費用：待公布（2萬起跳）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(申請學海築夢計畫補助）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7" name="Google Shape;177;g2ca691687d2_1_29"/>
          <p:cNvPicPr preferRelativeResize="0"/>
          <p:nvPr/>
        </p:nvPicPr>
        <p:blipFill rotWithShape="1">
          <a:blip r:embed="rId3">
            <a:alphaModFix/>
          </a:blip>
          <a:srcRect b="9104" l="12087" r="52310" t="11517"/>
          <a:stretch/>
        </p:blipFill>
        <p:spPr>
          <a:xfrm>
            <a:off x="590075" y="932450"/>
            <a:ext cx="3679002" cy="256320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8" name="Google Shape;178;g2ca691687d2_1_29"/>
          <p:cNvGraphicFramePr/>
          <p:nvPr/>
        </p:nvGraphicFramePr>
        <p:xfrm>
          <a:off x="4492850" y="9447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{5A1D21E2-0853-4314-BDE8-9AA4F03DE28A}</a:tableStyleId>
              </a:tblPr>
              <a:tblGrid>
                <a:gridCol w="952500"/>
                <a:gridCol w="921225"/>
                <a:gridCol w="1812450"/>
              </a:tblGrid>
              <a:tr h="383125">
                <a:tc gridSpan="3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zh-TW" sz="1700"/>
                        <a:t>暫定行程表</a:t>
                      </a:r>
                      <a:endParaRPr b="1" sz="1700"/>
                    </a:p>
                  </a:txBody>
                  <a:tcPr marT="19050" marB="19050" marR="28575" marL="28575" anchor="ctr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0:0"/>
                      </a:ext>
                    </a:extLst>
                  </a:tcPr>
                </a:tc>
                <a:tc hMerge="1"/>
                <a:tc hMerge="1"/>
              </a:tr>
              <a:tr h="3096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7/1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1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Monday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1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台北~三寶瓏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1:2"/>
                      </a:ext>
                    </a:extLst>
                  </a:tcPr>
                </a:tc>
              </a:tr>
              <a:tr h="3096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7/1~7/7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2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Week1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2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設計課程&amp;文化課程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2:2"/>
                      </a:ext>
                    </a:extLst>
                  </a:tcPr>
                </a:tc>
              </a:tr>
              <a:tr h="3096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7/8~7/14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3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Week2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3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設計課程&amp;文化課程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3:2"/>
                      </a:ext>
                    </a:extLst>
                  </a:tcPr>
                </a:tc>
              </a:tr>
              <a:tr h="3096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7/15~7/21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4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Week3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4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專案/ 研究製作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4:2"/>
                      </a:ext>
                    </a:extLst>
                  </a:tcPr>
                </a:tc>
              </a:tr>
              <a:tr h="3096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7/22~7/28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5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Week4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5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專案/ 研究製作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5:2"/>
                      </a:ext>
                    </a:extLst>
                  </a:tcPr>
                </a:tc>
              </a:tr>
              <a:tr h="3096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7/29~30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6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Week5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6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自由活動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6:2"/>
                      </a:ext>
                    </a:extLst>
                  </a:tcPr>
                </a:tc>
              </a:tr>
              <a:tr h="3096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7/31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7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Wednesday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7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三寶瓏~台北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178:7:2"/>
                      </a:ext>
                    </a:extLs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ca691687d2_2_3"/>
          <p:cNvSpPr/>
          <p:nvPr/>
        </p:nvSpPr>
        <p:spPr>
          <a:xfrm>
            <a:off x="358775" y="231400"/>
            <a:ext cx="8521800" cy="4521300"/>
          </a:xfrm>
          <a:prstGeom prst="rect">
            <a:avLst/>
          </a:prstGeom>
          <a:noFill/>
          <a:ln cap="flat" cmpd="sng" w="19050">
            <a:solidFill>
              <a:srgbClr val="FF99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84" name="Google Shape;184;g2ca691687d2_2_3"/>
          <p:cNvSpPr/>
          <p:nvPr/>
        </p:nvSpPr>
        <p:spPr>
          <a:xfrm>
            <a:off x="8664793" y="534748"/>
            <a:ext cx="479100" cy="24135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g2ca691687d2_2_3"/>
          <p:cNvSpPr txBox="1"/>
          <p:nvPr/>
        </p:nvSpPr>
        <p:spPr>
          <a:xfrm rot="5400000">
            <a:off x="8044625" y="1722902"/>
            <a:ext cx="1763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zh-TW" sz="1600">
                <a:solidFill>
                  <a:schemeClr val="lt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短期研習</a:t>
            </a:r>
            <a:endParaRPr b="1" i="0" sz="1600" u="none" cap="none" strike="noStrike">
              <a:solidFill>
                <a:schemeClr val="lt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86" name="Google Shape;186;g2ca691687d2_2_3"/>
          <p:cNvSpPr txBox="1"/>
          <p:nvPr/>
        </p:nvSpPr>
        <p:spPr>
          <a:xfrm>
            <a:off x="590075" y="475175"/>
            <a:ext cx="7864200" cy="56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泰國文化體驗設計研習x Silpakorn 泰國藝術大學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g2ca691687d2_2_3"/>
          <p:cNvSpPr txBox="1"/>
          <p:nvPr/>
        </p:nvSpPr>
        <p:spPr>
          <a:xfrm>
            <a:off x="5223100" y="1111875"/>
            <a:ext cx="3670200" cy="349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地點: </a:t>
            </a: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泰國曼谷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時間: 8月中/底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天數: 6天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人數: </a:t>
            </a: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大一 ~ 大三 8 </a:t>
            </a: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位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英文需求程度: 具備基本溝通能力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研習內容: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300"/>
              <a:buFont typeface="Roboto"/>
              <a:buAutoNum type="arabicPeriod"/>
            </a:pPr>
            <a:r>
              <a:rPr lang="zh-TW" sz="13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泰國藝術大學兩天研習</a:t>
            </a:r>
            <a:endParaRPr sz="13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300"/>
              <a:buFont typeface="Roboto"/>
              <a:buAutoNum type="arabicPeriod"/>
            </a:pPr>
            <a:r>
              <a:rPr lang="zh-TW" sz="1300">
                <a:solidFill>
                  <a:srgbClr val="0D0D0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泰國文化景點參訪</a:t>
            </a:r>
            <a:endParaRPr sz="13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300"/>
              <a:buFont typeface="Roboto"/>
              <a:buAutoNum type="arabicPeriod"/>
            </a:pPr>
            <a:r>
              <a:rPr lang="zh-TW" sz="1300">
                <a:solidFill>
                  <a:srgbClr val="0D0D0D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泰國文化體驗</a:t>
            </a:r>
            <a:endParaRPr sz="1300">
              <a:solidFill>
                <a:srgbClr val="0D0D0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8" name="Google Shape;188;g2ca691687d2_2_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6988" y="1198275"/>
            <a:ext cx="2314868" cy="1398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g2ca691687d2_2_3"/>
          <p:cNvPicPr preferRelativeResize="0"/>
          <p:nvPr/>
        </p:nvPicPr>
        <p:blipFill rotWithShape="1">
          <a:blip r:embed="rId4">
            <a:alphaModFix/>
          </a:blip>
          <a:srcRect b="7689" l="0" r="0" t="0"/>
          <a:stretch/>
        </p:blipFill>
        <p:spPr>
          <a:xfrm>
            <a:off x="488175" y="2680996"/>
            <a:ext cx="2314877" cy="1526304"/>
          </a:xfrm>
          <a:prstGeom prst="rect">
            <a:avLst/>
          </a:prstGeom>
          <a:noFill/>
          <a:ln cap="flat" cmpd="sng" w="19050">
            <a:solidFill>
              <a:srgbClr val="FF9900"/>
            </a:solidFill>
            <a:prstDash val="solid"/>
            <a:miter lim="8000"/>
            <a:headEnd len="sm" w="sm" type="none"/>
            <a:tailEnd len="sm" w="sm" type="none"/>
          </a:ln>
        </p:spPr>
      </p:pic>
      <p:pic>
        <p:nvPicPr>
          <p:cNvPr id="190" name="Google Shape;190;g2ca691687d2_2_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10599" y="1198277"/>
            <a:ext cx="2097250" cy="1398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g2ca691687d2_2_3"/>
          <p:cNvPicPr preferRelativeResize="0"/>
          <p:nvPr/>
        </p:nvPicPr>
        <p:blipFill rotWithShape="1">
          <a:blip r:embed="rId6">
            <a:alphaModFix/>
          </a:blip>
          <a:srcRect b="0" l="0" r="9403" t="0"/>
          <a:stretch/>
        </p:blipFill>
        <p:spPr>
          <a:xfrm>
            <a:off x="2910600" y="2681000"/>
            <a:ext cx="2097249" cy="154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ca691687d2_1_7"/>
          <p:cNvSpPr/>
          <p:nvPr/>
        </p:nvSpPr>
        <p:spPr>
          <a:xfrm>
            <a:off x="358775" y="231400"/>
            <a:ext cx="8521800" cy="4521300"/>
          </a:xfrm>
          <a:prstGeom prst="rect">
            <a:avLst/>
          </a:prstGeom>
          <a:noFill/>
          <a:ln cap="flat" cmpd="sng" w="19050">
            <a:solidFill>
              <a:srgbClr val="FF99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97" name="Google Shape;197;g2ca691687d2_1_7"/>
          <p:cNvSpPr/>
          <p:nvPr/>
        </p:nvSpPr>
        <p:spPr>
          <a:xfrm>
            <a:off x="8664793" y="534748"/>
            <a:ext cx="479100" cy="24135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g2ca691687d2_1_7"/>
          <p:cNvSpPr txBox="1"/>
          <p:nvPr/>
        </p:nvSpPr>
        <p:spPr>
          <a:xfrm rot="5400000">
            <a:off x="8044625" y="1722902"/>
            <a:ext cx="1763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zh-TW" sz="1600">
                <a:solidFill>
                  <a:schemeClr val="lt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短期研習</a:t>
            </a:r>
            <a:endParaRPr b="1" i="0" sz="1600" u="none" cap="none" strike="noStrike">
              <a:solidFill>
                <a:schemeClr val="lt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99" name="Google Shape;199;g2ca691687d2_1_7"/>
          <p:cNvSpPr txBox="1"/>
          <p:nvPr/>
        </p:nvSpPr>
        <p:spPr>
          <a:xfrm>
            <a:off x="590075" y="475175"/>
            <a:ext cx="7864200" cy="56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泰國文化體驗設計研習x Silpakorn 泰國藝術大學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00" name="Google Shape;200;g2ca691687d2_1_7"/>
          <p:cNvGraphicFramePr/>
          <p:nvPr/>
        </p:nvGraphicFramePr>
        <p:xfrm>
          <a:off x="3786800" y="1010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{5A1D21E2-0853-4314-BDE8-9AA4F03DE28A}</a:tableStyleId>
              </a:tblPr>
              <a:tblGrid>
                <a:gridCol w="864600"/>
                <a:gridCol w="619850"/>
                <a:gridCol w="716200"/>
                <a:gridCol w="2346000"/>
              </a:tblGrid>
              <a:tr h="322600">
                <a:tc gridSpan="4"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zh-TW" sz="1700"/>
                        <a:t>暫定行程表</a:t>
                      </a:r>
                      <a:endParaRPr b="1" sz="1700"/>
                    </a:p>
                  </a:txBody>
                  <a:tcPr marT="19050" marB="19050" marR="28575" marL="28575" anchor="ctr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0:0"/>
                      </a:ext>
                    </a:extLst>
                  </a:tcPr>
                </a:tc>
                <a:tc hMerge="1"/>
                <a:tc hMerge="1"/>
                <a:tc hMerge="1"/>
              </a:tr>
              <a:tr h="2607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8/26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1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MON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1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1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1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台北-</a:t>
                      </a:r>
                      <a:r>
                        <a:rPr lang="zh-TW" sz="1200"/>
                        <a:t>曼谷-</a:t>
                      </a: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泰國藝術大學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1:3"/>
                      </a:ext>
                    </a:extLst>
                  </a:tcPr>
                </a:tc>
              </a:tr>
              <a:tr h="2607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8/27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2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TUES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2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2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2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泰國藝術大學 </a:t>
                      </a: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研習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2:3"/>
                      </a:ext>
                    </a:extLst>
                  </a:tcPr>
                </a:tc>
              </a:tr>
              <a:tr h="6452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8/28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3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WED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3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3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3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泰國藝術大學 研習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Terminal 21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喬德夜市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3:3"/>
                      </a:ext>
                    </a:extLst>
                  </a:tcPr>
                </a:tc>
              </a:tr>
              <a:tr h="848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8/29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4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THUR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4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4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4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泰國藝術中心</a:t>
                      </a:r>
                      <a:endParaRPr sz="120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ICOSIUM</a:t>
                      </a:r>
                      <a:endParaRPr sz="120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River City Bangkok</a:t>
                      </a:r>
                      <a:endParaRPr sz="120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Asiatique河濱夜市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4:3"/>
                      </a:ext>
                    </a:extLst>
                  </a:tcPr>
                </a:tc>
              </a:tr>
              <a:tr h="6452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8/30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5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FRI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5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5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5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玉佛寺＆大皇宮</a:t>
                      </a:r>
                      <a:endParaRPr sz="120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洽圖洽市集</a:t>
                      </a:r>
                      <a:endParaRPr sz="120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拉差達火車夜市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5:3"/>
                      </a:ext>
                    </a:extLst>
                  </a:tcPr>
                </a:tc>
              </a:tr>
              <a:tr h="2607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8/31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6:0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SAT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6:1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6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6:2"/>
                      </a:ext>
                    </a:extLs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 sz="1200">
                          <a:solidFill>
                            <a:schemeClr val="dk1"/>
                          </a:solidFill>
                        </a:rPr>
                        <a:t>曼谷-台北</a:t>
                      </a:r>
                      <a:endParaRPr sz="1200"/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extLst>
                      <a:ext uri="http://customooxmlschemas.google.com/">
                        <go:slidesCustomData xmlns:go="http://customooxmlschemas.google.com/" cellId="200:6:3"/>
                      </a:ext>
                    </a:extLst>
                  </a:tcPr>
                </a:tc>
              </a:tr>
            </a:tbl>
          </a:graphicData>
        </a:graphic>
      </p:graphicFrame>
      <p:pic>
        <p:nvPicPr>
          <p:cNvPr id="201" name="Google Shape;201;g2ca691687d2_1_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1575" y="1111879"/>
            <a:ext cx="2448325" cy="16310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g2ca691687d2_1_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1571" y="2805025"/>
            <a:ext cx="2448325" cy="1631775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g2ca691687d2_1_7"/>
          <p:cNvSpPr txBox="1"/>
          <p:nvPr/>
        </p:nvSpPr>
        <p:spPr>
          <a:xfrm>
            <a:off x="3786800" y="4330125"/>
            <a:ext cx="4093800" cy="42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預計個人負擔費用：1~2 萬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" name="Google Shape;208;g2ca691687d2_2_15"/>
          <p:cNvGraphicFramePr/>
          <p:nvPr/>
        </p:nvGraphicFramePr>
        <p:xfrm>
          <a:off x="210650" y="1000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{37955EBC-8075-44A2-B9E6-360DCB03D2FA}</a:tableStyleId>
              </a:tblPr>
              <a:tblGrid>
                <a:gridCol w="971825"/>
                <a:gridCol w="2991925"/>
                <a:gridCol w="2488500"/>
                <a:gridCol w="2194575"/>
              </a:tblGrid>
              <a:tr h="787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zh-TW"/>
                        <a:t>印尼文化與創意設計短期海外實習</a:t>
                      </a:r>
                      <a:r>
                        <a:rPr lang="zh-TW"/>
                        <a:t>Soegijapranata Catholic University 印尼SCU大學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zh-TW">
                          <a:solidFill>
                            <a:schemeClr val="dk1"/>
                          </a:solidFill>
                        </a:rPr>
                        <a:t>倫敦時裝設計研習</a:t>
                      </a:r>
                      <a:endParaRPr b="1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London College of Fashion (LCF) 倫敦時裝學院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zh-TW"/>
                        <a:t>泰國文化體驗設計研習</a:t>
                      </a:r>
                      <a:r>
                        <a:rPr lang="zh-TW"/>
                        <a:t>x Silpakorn 泰國藝術大學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EFEFEF"/>
                    </a:solidFill>
                  </a:tcPr>
                </a:tc>
              </a:tr>
              <a:tr h="4062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>
                          <a:solidFill>
                            <a:schemeClr val="dk1"/>
                          </a:solidFill>
                        </a:rPr>
                        <a:t>地點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印尼 三寶瓏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英國 倫敦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泰國 曼谷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4907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日期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7月 or 8月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暫定7月底或8月初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預計8月底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4907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天數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31 天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7.5+1.5 </a:t>
                      </a:r>
                      <a:r>
                        <a:rPr lang="zh-TW">
                          <a:solidFill>
                            <a:schemeClr val="dk1"/>
                          </a:solidFill>
                        </a:rPr>
                        <a:t>天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6 </a:t>
                      </a:r>
                      <a:r>
                        <a:rPr lang="zh-TW"/>
                        <a:t>天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470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人數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>
                          <a:solidFill>
                            <a:schemeClr val="dk1"/>
                          </a:solidFill>
                        </a:rPr>
                        <a:t>大一 ~ 大二 </a:t>
                      </a:r>
                      <a:r>
                        <a:rPr lang="zh-TW"/>
                        <a:t>3</a:t>
                      </a:r>
                      <a:r>
                        <a:rPr lang="zh-TW"/>
                        <a:t> 位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大一 ~ 大二 1 </a:t>
                      </a:r>
                      <a:r>
                        <a:rPr lang="zh-TW"/>
                        <a:t>位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>
                          <a:solidFill>
                            <a:schemeClr val="dk1"/>
                          </a:solidFill>
                        </a:rPr>
                        <a:t>大一 ~ 大三 </a:t>
                      </a:r>
                      <a:r>
                        <a:rPr lang="zh-TW"/>
                        <a:t>8 位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10089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英文</a:t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 sz="1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需求程度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具備基本溝通能力 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(需進行作品集 ＆ </a:t>
                      </a:r>
                      <a:r>
                        <a:rPr lang="zh-TW">
                          <a:solidFill>
                            <a:schemeClr val="dk1"/>
                          </a:solidFill>
                        </a:rPr>
                        <a:t>英文</a:t>
                      </a:r>
                      <a:r>
                        <a:rPr lang="zh-TW"/>
                        <a:t>面試遴選)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中高 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(需進行作品集 ＆ 英文面試遴選)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具備基本溝通能力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6948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預計個人</a:t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負擔費用</a:t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待公布（2萬起跳）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(申請學海築夢計畫補助）</a:t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待公布（3萬起跳）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待公布（1~2萬）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>
                          <a:solidFill>
                            <a:schemeClr val="dk1"/>
                          </a:solidFill>
                        </a:rPr>
                        <a:t>(高教深耕補助）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6948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預計報名面試期間</a:t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4/19-26</a:t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5/1面試、5/3公佈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待公布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待公布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2ca691687d2_2_21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參與海外短研/研習之同學</a:t>
            </a:r>
            <a:endParaRPr/>
          </a:p>
        </p:txBody>
      </p:sp>
      <p:sp>
        <p:nvSpPr>
          <p:cNvPr id="214" name="Google Shape;214;g2ca691687d2_2_21"/>
          <p:cNvSpPr txBox="1"/>
          <p:nvPr>
            <p:ph idx="1" type="body"/>
          </p:nvPr>
        </p:nvSpPr>
        <p:spPr>
          <a:xfrm>
            <a:off x="628650" y="1369225"/>
            <a:ext cx="8215200" cy="32634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SzPts val="1800"/>
              <a:buChar char="•"/>
            </a:pPr>
            <a:r>
              <a:rPr lang="zh-TW"/>
              <a:t>回國後需協助系上出版</a:t>
            </a:r>
            <a:r>
              <a:rPr lang="zh-TW" u="sng"/>
              <a:t>海外短期研習刊物</a:t>
            </a:r>
            <a:endParaRPr u="sng"/>
          </a:p>
          <a:p>
            <a:pPr indent="-3429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zh-TW"/>
              <a:t>6~8頁心得含文字、插畫、照片，及排版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zh-TW"/>
              <a:t>學校主要補助機票及部分生活費，最後補助內容已學校公告為主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zh-TW"/>
              <a:t>個人吃飯、紀念品、娛樂費不含蓋在補助費用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zh-TW"/>
              <a:t>需參加學校所提供之英文訓練或是國際學伴之訓練</a:t>
            </a:r>
            <a:endParaRPr/>
          </a:p>
          <a:p>
            <a:pPr indent="0" lvl="0" marL="457200" rtl="0" algn="l">
              <a:spcBef>
                <a:spcPts val="75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佈景主題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2017-05-18T09:32:19Z</dcterms:created>
  <dc:creator>訪客</dc:creator>
</cp:coreProperties>
</file>