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handoutMasterIdLst>
    <p:handoutMasterId r:id="rId53"/>
  </p:handoutMasterIdLst>
  <p:sldIdLst>
    <p:sldId id="265" r:id="rId2"/>
    <p:sldId id="286" r:id="rId3"/>
    <p:sldId id="282" r:id="rId4"/>
    <p:sldId id="287" r:id="rId5"/>
    <p:sldId id="288" r:id="rId6"/>
    <p:sldId id="289" r:id="rId7"/>
    <p:sldId id="290" r:id="rId8"/>
    <p:sldId id="291" r:id="rId9"/>
    <p:sldId id="292" r:id="rId10"/>
    <p:sldId id="293" r:id="rId11"/>
    <p:sldId id="314" r:id="rId12"/>
    <p:sldId id="294" r:id="rId13"/>
    <p:sldId id="295" r:id="rId14"/>
    <p:sldId id="297" r:id="rId15"/>
    <p:sldId id="315" r:id="rId16"/>
    <p:sldId id="302" r:id="rId17"/>
    <p:sldId id="305" r:id="rId18"/>
    <p:sldId id="306" r:id="rId19"/>
    <p:sldId id="307" r:id="rId20"/>
    <p:sldId id="308" r:id="rId21"/>
    <p:sldId id="310" r:id="rId22"/>
    <p:sldId id="317" r:id="rId23"/>
    <p:sldId id="309" r:id="rId24"/>
    <p:sldId id="311" r:id="rId25"/>
    <p:sldId id="312" r:id="rId26"/>
    <p:sldId id="304" r:id="rId27"/>
    <p:sldId id="318" r:id="rId28"/>
    <p:sldId id="319" r:id="rId29"/>
    <p:sldId id="320" r:id="rId30"/>
    <p:sldId id="313" r:id="rId31"/>
    <p:sldId id="322" r:id="rId32"/>
    <p:sldId id="323" r:id="rId33"/>
    <p:sldId id="324" r:id="rId34"/>
    <p:sldId id="325" r:id="rId35"/>
    <p:sldId id="326" r:id="rId36"/>
    <p:sldId id="327" r:id="rId37"/>
    <p:sldId id="328" r:id="rId38"/>
    <p:sldId id="329" r:id="rId39"/>
    <p:sldId id="330" r:id="rId40"/>
    <p:sldId id="331" r:id="rId41"/>
    <p:sldId id="332" r:id="rId42"/>
    <p:sldId id="334" r:id="rId43"/>
    <p:sldId id="333" r:id="rId44"/>
    <p:sldId id="335" r:id="rId45"/>
    <p:sldId id="336" r:id="rId46"/>
    <p:sldId id="337" r:id="rId47"/>
    <p:sldId id="338" r:id="rId48"/>
    <p:sldId id="339" r:id="rId49"/>
    <p:sldId id="321" r:id="rId50"/>
    <p:sldId id="285" r:id="rId51"/>
  </p:sldIdLst>
  <p:sldSz cx="9144000" cy="5143500" type="screen16x9"/>
  <p:notesSz cx="7099300" cy="10234613"/>
  <p:defaultTextStyle>
    <a:defPPr>
      <a:defRPr lang="zh-TW"/>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12">
          <p15:clr>
            <a:srgbClr val="A4A3A4"/>
          </p15:clr>
        </p15:guide>
        <p15:guide id="2" pos="22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8235"/>
    <a:srgbClr val="FF9900"/>
    <a:srgbClr val="0C1975"/>
    <a:srgbClr val="66CCFF"/>
    <a:srgbClr val="00B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8" autoAdjust="0"/>
    <p:restoredTop sz="94660" autoAdjust="0"/>
  </p:normalViewPr>
  <p:slideViewPr>
    <p:cSldViewPr snapToGrid="0">
      <p:cViewPr>
        <p:scale>
          <a:sx n="107" d="100"/>
          <a:sy n="107" d="100"/>
        </p:scale>
        <p:origin x="-198" y="246"/>
      </p:cViewPr>
      <p:guideLst>
        <p:guide orient="horz" pos="1612"/>
        <p:guide pos="226"/>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6F8159B4-614C-4556-A9AE-65C716C08A32}" type="datetimeFigureOut">
              <a:rPr lang="zh-TW" altLang="en-US" smtClean="0"/>
              <a:t>2022/6/2</a:t>
            </a:fld>
            <a:endParaRPr lang="zh-TW" altLang="en-US"/>
          </a:p>
        </p:txBody>
      </p:sp>
      <p:sp>
        <p:nvSpPr>
          <p:cNvPr id="4" name="頁尾版面配置區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941818DA-F64B-450B-A751-3B53442831A2}" type="slidenum">
              <a:rPr lang="zh-TW" altLang="en-US" smtClean="0"/>
              <a:t>‹#›</a:t>
            </a:fld>
            <a:endParaRPr lang="zh-TW" altLang="en-US"/>
          </a:p>
        </p:txBody>
      </p:sp>
    </p:spTree>
    <p:extLst>
      <p:ext uri="{BB962C8B-B14F-4D97-AF65-F5344CB8AC3E}">
        <p14:creationId xmlns:p14="http://schemas.microsoft.com/office/powerpoint/2010/main" val="42603903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2C835A17-CE64-446C-A9D5-23D206BDA65B}" type="datetimeFigureOut">
              <a:rPr lang="zh-TW" altLang="en-US" smtClean="0"/>
              <a:t>2022/6/2</a:t>
            </a:fld>
            <a:endParaRPr lang="zh-TW" altLang="en-US"/>
          </a:p>
        </p:txBody>
      </p:sp>
      <p:sp>
        <p:nvSpPr>
          <p:cNvPr id="4" name="投影片圖像版面配置區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FD27CCEA-CD27-410A-8167-F57E5C148638}" type="slidenum">
              <a:rPr lang="zh-TW" altLang="en-US" smtClean="0"/>
              <a:t>‹#›</a:t>
            </a:fld>
            <a:endParaRPr lang="zh-TW" altLang="en-US"/>
          </a:p>
        </p:txBody>
      </p:sp>
    </p:spTree>
    <p:extLst>
      <p:ext uri="{BB962C8B-B14F-4D97-AF65-F5344CB8AC3E}">
        <p14:creationId xmlns:p14="http://schemas.microsoft.com/office/powerpoint/2010/main" val="3779629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841772"/>
            <a:ext cx="6858000" cy="1790700"/>
          </a:xfrm>
        </p:spPr>
        <p:txBody>
          <a:bodyPr anchor="b"/>
          <a:lstStyle>
            <a:lvl1pPr algn="ctr">
              <a:defRPr sz="4500"/>
            </a:lvl1pPr>
          </a:lstStyle>
          <a:p>
            <a:r>
              <a:rPr lang="zh-TW" altLang="en-US"/>
              <a:t>按一下以編輯母片標題樣式</a:t>
            </a:r>
          </a:p>
        </p:txBody>
      </p:sp>
      <p:sp>
        <p:nvSpPr>
          <p:cNvPr id="3" name="副標題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3049177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4044198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282306"/>
            <a:ext cx="7886700" cy="2139553"/>
          </a:xfrm>
        </p:spPr>
        <p:txBody>
          <a:bodyPr anchor="b"/>
          <a:lstStyle>
            <a:lvl1pPr>
              <a:defRPr sz="4500"/>
            </a:lvl1pPr>
          </a:lstStyle>
          <a:p>
            <a:r>
              <a:rPr lang="zh-TW" altLang="en-US"/>
              <a:t>按一下以編輯母片標題樣式</a:t>
            </a:r>
          </a:p>
        </p:txBody>
      </p:sp>
      <p:sp>
        <p:nvSpPr>
          <p:cNvPr id="3" name="文字版面配置區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951684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28650" y="1369219"/>
            <a:ext cx="3886200" cy="3263504"/>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29150" y="1369219"/>
            <a:ext cx="3886200" cy="3263504"/>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083618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29841" y="273844"/>
            <a:ext cx="7886700" cy="994172"/>
          </a:xfrm>
        </p:spPr>
        <p:txBody>
          <a:bodyPr/>
          <a:lstStyle/>
          <a:p>
            <a:r>
              <a:rPr lang="zh-TW" altLang="en-US"/>
              <a:t>按一下以編輯母片標題樣式</a:t>
            </a:r>
          </a:p>
        </p:txBody>
      </p:sp>
      <p:sp>
        <p:nvSpPr>
          <p:cNvPr id="3" name="文字版面配置區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4" name="內容版面配置區 3"/>
          <p:cNvSpPr>
            <a:spLocks noGrp="1"/>
          </p:cNvSpPr>
          <p:nvPr>
            <p:ph sz="half" idx="2"/>
          </p:nvPr>
        </p:nvSpPr>
        <p:spPr>
          <a:xfrm>
            <a:off x="629842" y="1878807"/>
            <a:ext cx="3868340" cy="276344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29154"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6" name="內容版面配置區 5"/>
          <p:cNvSpPr>
            <a:spLocks noGrp="1"/>
          </p:cNvSpPr>
          <p:nvPr>
            <p:ph sz="quarter" idx="4"/>
          </p:nvPr>
        </p:nvSpPr>
        <p:spPr>
          <a:xfrm>
            <a:off x="4629154" y="1878807"/>
            <a:ext cx="3887391" cy="276344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3538139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2690578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24458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29841" y="342900"/>
            <a:ext cx="2949178" cy="1200150"/>
          </a:xfrm>
        </p:spPr>
        <p:txBody>
          <a:bodyPr anchor="b"/>
          <a:lstStyle>
            <a:lvl1pPr>
              <a:defRPr sz="2400"/>
            </a:lvl1pPr>
          </a:lstStyle>
          <a:p>
            <a:r>
              <a:rPr lang="zh-TW" altLang="en-US"/>
              <a:t>按一下以編輯母片標題樣式</a:t>
            </a:r>
          </a:p>
        </p:txBody>
      </p:sp>
      <p:sp>
        <p:nvSpPr>
          <p:cNvPr id="3" name="內容版面配置區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29841" y="1543052"/>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2457363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29841" y="342900"/>
            <a:ext cx="2949178" cy="1200150"/>
          </a:xfrm>
        </p:spPr>
        <p:txBody>
          <a:bodyPr anchor="b"/>
          <a:lstStyle>
            <a:lvl1pPr>
              <a:defRPr sz="2400"/>
            </a:lvl1pPr>
          </a:lstStyle>
          <a:p>
            <a:r>
              <a:rPr lang="zh-TW" altLang="en-US"/>
              <a:t>按一下以編輯母片標題樣式</a:t>
            </a:r>
          </a:p>
        </p:txBody>
      </p:sp>
      <p:sp>
        <p:nvSpPr>
          <p:cNvPr id="3" name="圖片版面配置區 2"/>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TW" altLang="en-US"/>
          </a:p>
        </p:txBody>
      </p:sp>
      <p:sp>
        <p:nvSpPr>
          <p:cNvPr id="4" name="文字版面配置區 3"/>
          <p:cNvSpPr>
            <a:spLocks noGrp="1"/>
          </p:cNvSpPr>
          <p:nvPr>
            <p:ph type="body" sz="half" idx="2"/>
          </p:nvPr>
        </p:nvSpPr>
        <p:spPr>
          <a:xfrm>
            <a:off x="629841" y="1543052"/>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459919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670665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43676" y="273846"/>
            <a:ext cx="1971675" cy="4358879"/>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28654" y="273846"/>
            <a:ext cx="5800725" cy="4358879"/>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946066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28650" y="273844"/>
            <a:ext cx="7886700" cy="994172"/>
          </a:xfrm>
          <a:prstGeom prst="rect">
            <a:avLst/>
          </a:prstGeom>
        </p:spPr>
        <p:txBody>
          <a:bodyPr vert="horz" lIns="68580" tIns="34290" rIns="68580" bIns="3429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28650" y="4767264"/>
            <a:ext cx="2057400" cy="273844"/>
          </a:xfrm>
          <a:prstGeom prst="rect">
            <a:avLst/>
          </a:prstGeom>
        </p:spPr>
        <p:txBody>
          <a:bodyPr vert="horz" lIns="68580" tIns="34290" rIns="68580" bIns="34290" rtlCol="0" anchor="ctr"/>
          <a:lstStyle>
            <a:lvl1pPr algn="l">
              <a:defRPr sz="900">
                <a:solidFill>
                  <a:schemeClr val="tx1">
                    <a:tint val="75000"/>
                  </a:schemeClr>
                </a:solidFill>
              </a:defRPr>
            </a:lvl1pPr>
          </a:lstStyle>
          <a:p>
            <a:fld id="{90D43016-DC70-4677-944E-FA4CED2BDF93}" type="datetimeFigureOut">
              <a:rPr lang="zh-TW" altLang="en-US" smtClean="0"/>
              <a:t>2022/6/2</a:t>
            </a:fld>
            <a:endParaRPr lang="zh-TW" altLang="en-US"/>
          </a:p>
        </p:txBody>
      </p:sp>
      <p:sp>
        <p:nvSpPr>
          <p:cNvPr id="5" name="頁尾版面配置區 4"/>
          <p:cNvSpPr>
            <a:spLocks noGrp="1"/>
          </p:cNvSpPr>
          <p:nvPr>
            <p:ph type="ftr" sz="quarter" idx="3"/>
          </p:nvPr>
        </p:nvSpPr>
        <p:spPr>
          <a:xfrm>
            <a:off x="3028950" y="4767264"/>
            <a:ext cx="3086100" cy="273844"/>
          </a:xfrm>
          <a:prstGeom prst="rect">
            <a:avLst/>
          </a:prstGeom>
        </p:spPr>
        <p:txBody>
          <a:bodyPr vert="horz" lIns="68580" tIns="34290" rIns="68580" bIns="34290" rtlCol="0" anchor="ctr"/>
          <a:lstStyle>
            <a:lvl1pPr algn="ctr">
              <a:defRPr sz="9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457950" y="4767264"/>
            <a:ext cx="2057400" cy="273844"/>
          </a:xfrm>
          <a:prstGeom prst="rect">
            <a:avLst/>
          </a:prstGeom>
        </p:spPr>
        <p:txBody>
          <a:bodyPr vert="horz" lIns="68580" tIns="34290" rIns="68580" bIns="34290" rtlCol="0" anchor="ctr"/>
          <a:lstStyle>
            <a:lvl1pPr algn="r">
              <a:defRPr sz="900">
                <a:solidFill>
                  <a:schemeClr val="tx1">
                    <a:tint val="75000"/>
                  </a:schemeClr>
                </a:solidFill>
              </a:defRPr>
            </a:lvl1p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202868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TW"/>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cd.hk.edu.tw/&#23526;&#32722;&#34920;&#21934;/"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reurl.cc/xGOAE1"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hyperlink" Target="https://reurl.cc/xGOAE1" TargetMode="Externa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30.xml.rels><?xml version="1.0" encoding="UTF-8" standalone="yes"?>
<Relationships xmlns="http://schemas.openxmlformats.org/package/2006/relationships"><Relationship Id="rId2" Type="http://schemas.openxmlformats.org/officeDocument/2006/relationships/hyperlink" Target="http://geec.hk.edu.tw/main.php"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2"/>
            <a:ext cx="9144000" cy="5143501"/>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p:cNvSpPr/>
          <p:nvPr/>
        </p:nvSpPr>
        <p:spPr>
          <a:xfrm>
            <a:off x="330200" y="304800"/>
            <a:ext cx="8521700" cy="452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9" name="群組 38"/>
          <p:cNvGrpSpPr/>
          <p:nvPr/>
        </p:nvGrpSpPr>
        <p:grpSpPr>
          <a:xfrm>
            <a:off x="1852012" y="917725"/>
            <a:ext cx="5758929" cy="3303766"/>
            <a:chOff x="1852008" y="917724"/>
            <a:chExt cx="5758929" cy="3303766"/>
          </a:xfrm>
        </p:grpSpPr>
        <p:grpSp>
          <p:nvGrpSpPr>
            <p:cNvPr id="7" name="群組 6"/>
            <p:cNvGrpSpPr/>
            <p:nvPr/>
          </p:nvGrpSpPr>
          <p:grpSpPr>
            <a:xfrm>
              <a:off x="1852008" y="917724"/>
              <a:ext cx="3400700" cy="3303766"/>
              <a:chOff x="2147731" y="1340769"/>
              <a:chExt cx="4800538" cy="4644222"/>
            </a:xfrm>
          </p:grpSpPr>
          <p:grpSp>
            <p:nvGrpSpPr>
              <p:cNvPr id="8" name="群組 7"/>
              <p:cNvGrpSpPr/>
              <p:nvPr/>
            </p:nvGrpSpPr>
            <p:grpSpPr>
              <a:xfrm>
                <a:off x="4187961" y="1340769"/>
                <a:ext cx="768085" cy="4644214"/>
                <a:chOff x="1043608" y="1556792"/>
                <a:chExt cx="576064" cy="3483162"/>
              </a:xfrm>
            </p:grpSpPr>
            <p:sp>
              <p:nvSpPr>
                <p:cNvPr id="26" name="橢圓 25"/>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橢圓 26"/>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橢圓 27"/>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橢圓 28"/>
                <p:cNvSpPr/>
                <p:nvPr/>
              </p:nvSpPr>
              <p:spPr>
                <a:xfrm>
                  <a:off x="1043608" y="4463890"/>
                  <a:ext cx="576064" cy="576064"/>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9" name="群組 8"/>
              <p:cNvGrpSpPr/>
              <p:nvPr/>
            </p:nvGrpSpPr>
            <p:grpSpPr>
              <a:xfrm>
                <a:off x="3155845" y="1340769"/>
                <a:ext cx="768085" cy="4644214"/>
                <a:chOff x="1043608" y="1556792"/>
                <a:chExt cx="576064" cy="3483162"/>
              </a:xfrm>
            </p:grpSpPr>
            <p:sp>
              <p:nvSpPr>
                <p:cNvPr id="22" name="橢圓 21"/>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橢圓 22"/>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橢圓 23"/>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橢圓 24"/>
                <p:cNvSpPr/>
                <p:nvPr/>
              </p:nvSpPr>
              <p:spPr>
                <a:xfrm>
                  <a:off x="1043608" y="4463890"/>
                  <a:ext cx="576064" cy="576064"/>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0" name="群組 9"/>
              <p:cNvGrpSpPr/>
              <p:nvPr/>
            </p:nvGrpSpPr>
            <p:grpSpPr>
              <a:xfrm>
                <a:off x="2147731" y="1340774"/>
                <a:ext cx="768085" cy="4644217"/>
                <a:chOff x="1043608" y="1556792"/>
                <a:chExt cx="576064" cy="3483164"/>
              </a:xfrm>
            </p:grpSpPr>
            <p:sp>
              <p:nvSpPr>
                <p:cNvPr id="17" name="橢圓 16"/>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橢圓 17"/>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橢圓 18"/>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橢圓 19"/>
                <p:cNvSpPr/>
                <p:nvPr/>
              </p:nvSpPr>
              <p:spPr>
                <a:xfrm>
                  <a:off x="1043608" y="3743812"/>
                  <a:ext cx="576064" cy="576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橢圓 20"/>
                <p:cNvSpPr/>
                <p:nvPr/>
              </p:nvSpPr>
              <p:spPr>
                <a:xfrm>
                  <a:off x="1043608" y="4463891"/>
                  <a:ext cx="576064" cy="576065"/>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1" name="橢圓 10"/>
              <p:cNvSpPr/>
              <p:nvPr/>
            </p:nvSpPr>
            <p:spPr>
              <a:xfrm>
                <a:off x="5196072" y="1340769"/>
                <a:ext cx="768085" cy="768085"/>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a:off x="5196072" y="3260981"/>
                <a:ext cx="768085" cy="768085"/>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橢圓 12"/>
              <p:cNvSpPr/>
              <p:nvPr/>
            </p:nvSpPr>
            <p:spPr>
              <a:xfrm>
                <a:off x="5196072" y="5216901"/>
                <a:ext cx="768085" cy="768086"/>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橢圓 13"/>
              <p:cNvSpPr/>
              <p:nvPr/>
            </p:nvSpPr>
            <p:spPr>
              <a:xfrm>
                <a:off x="6180182" y="1340769"/>
                <a:ext cx="768085" cy="768085"/>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橢圓 14"/>
              <p:cNvSpPr/>
              <p:nvPr/>
            </p:nvSpPr>
            <p:spPr>
              <a:xfrm>
                <a:off x="6180184" y="3260980"/>
                <a:ext cx="768085" cy="768085"/>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橢圓 15"/>
              <p:cNvSpPr/>
              <p:nvPr/>
            </p:nvSpPr>
            <p:spPr>
              <a:xfrm>
                <a:off x="6180179" y="5216897"/>
                <a:ext cx="768085" cy="768086"/>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34" name="圖片 33"/>
            <p:cNvPicPr>
              <a:picLocks noChangeAspect="1"/>
            </p:cNvPicPr>
            <p:nvPr/>
          </p:nvPicPr>
          <p:blipFill rotWithShape="1">
            <a:blip r:embed="rId2" cstate="print">
              <a:extLst>
                <a:ext uri="{28A0092B-C50C-407E-A947-70E740481C1C}">
                  <a14:useLocalDpi xmlns:a14="http://schemas.microsoft.com/office/drawing/2010/main" val="0"/>
                </a:ext>
              </a:extLst>
            </a:blip>
            <a:srcRect l="1475" t="23789"/>
            <a:stretch/>
          </p:blipFill>
          <p:spPr>
            <a:xfrm>
              <a:off x="3983339" y="1503222"/>
              <a:ext cx="3627598" cy="773609"/>
            </a:xfrm>
            <a:prstGeom prst="rect">
              <a:avLst/>
            </a:prstGeom>
          </p:spPr>
        </p:pic>
        <p:sp>
          <p:nvSpPr>
            <p:cNvPr id="35" name="橢圓 34"/>
            <p:cNvSpPr/>
            <p:nvPr/>
          </p:nvSpPr>
          <p:spPr>
            <a:xfrm>
              <a:off x="3284606"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6" name="橢圓 35"/>
            <p:cNvSpPr/>
            <p:nvPr/>
          </p:nvSpPr>
          <p:spPr>
            <a:xfrm>
              <a:off x="2553456"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7" name="橢圓 36"/>
            <p:cNvSpPr/>
            <p:nvPr/>
          </p:nvSpPr>
          <p:spPr>
            <a:xfrm>
              <a:off x="3998752"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8" name="橢圓 37"/>
            <p:cNvSpPr/>
            <p:nvPr/>
          </p:nvSpPr>
          <p:spPr>
            <a:xfrm>
              <a:off x="4695897" y="2994907"/>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0" name="Shape 459"/>
          <p:cNvGrpSpPr/>
          <p:nvPr/>
        </p:nvGrpSpPr>
        <p:grpSpPr>
          <a:xfrm>
            <a:off x="3383068" y="2386593"/>
            <a:ext cx="372593" cy="310144"/>
            <a:chOff x="1247825" y="322750"/>
            <a:chExt cx="443300" cy="369000"/>
          </a:xfrm>
        </p:grpSpPr>
        <p:sp>
          <p:nvSpPr>
            <p:cNvPr id="41" name="Shape 460"/>
            <p:cNvSpPr/>
            <p:nvPr/>
          </p:nvSpPr>
          <p:spPr>
            <a:xfrm>
              <a:off x="1247825" y="322750"/>
              <a:ext cx="443300" cy="369000"/>
            </a:xfrm>
            <a:custGeom>
              <a:avLst/>
              <a:gdLst/>
              <a:ahLst/>
              <a:cxnLst/>
              <a:rect l="0" t="0" r="0" b="0"/>
              <a:pathLst>
                <a:path w="17732" h="14760" fill="none" extrusionOk="0">
                  <a:moveTo>
                    <a:pt x="16952" y="2558"/>
                  </a:moveTo>
                  <a:lnTo>
                    <a:pt x="13664" y="2558"/>
                  </a:lnTo>
                  <a:lnTo>
                    <a:pt x="13226" y="755"/>
                  </a:lnTo>
                  <a:lnTo>
                    <a:pt x="13226" y="755"/>
                  </a:lnTo>
                  <a:lnTo>
                    <a:pt x="13177" y="609"/>
                  </a:lnTo>
                  <a:lnTo>
                    <a:pt x="13104" y="463"/>
                  </a:lnTo>
                  <a:lnTo>
                    <a:pt x="13006" y="317"/>
                  </a:lnTo>
                  <a:lnTo>
                    <a:pt x="12885" y="220"/>
                  </a:lnTo>
                  <a:lnTo>
                    <a:pt x="12739" y="122"/>
                  </a:lnTo>
                  <a:lnTo>
                    <a:pt x="12592" y="49"/>
                  </a:lnTo>
                  <a:lnTo>
                    <a:pt x="12446" y="0"/>
                  </a:lnTo>
                  <a:lnTo>
                    <a:pt x="12276" y="0"/>
                  </a:lnTo>
                  <a:lnTo>
                    <a:pt x="5456" y="0"/>
                  </a:lnTo>
                  <a:lnTo>
                    <a:pt x="5456" y="0"/>
                  </a:lnTo>
                  <a:lnTo>
                    <a:pt x="5286" y="0"/>
                  </a:lnTo>
                  <a:lnTo>
                    <a:pt x="5140" y="49"/>
                  </a:lnTo>
                  <a:lnTo>
                    <a:pt x="4994" y="122"/>
                  </a:lnTo>
                  <a:lnTo>
                    <a:pt x="4848" y="220"/>
                  </a:lnTo>
                  <a:lnTo>
                    <a:pt x="4726" y="317"/>
                  </a:lnTo>
                  <a:lnTo>
                    <a:pt x="4628" y="463"/>
                  </a:lnTo>
                  <a:lnTo>
                    <a:pt x="4555" y="609"/>
                  </a:lnTo>
                  <a:lnTo>
                    <a:pt x="4507" y="755"/>
                  </a:lnTo>
                  <a:lnTo>
                    <a:pt x="4068" y="2558"/>
                  </a:lnTo>
                  <a:lnTo>
                    <a:pt x="3240" y="2558"/>
                  </a:lnTo>
                  <a:lnTo>
                    <a:pt x="3240" y="2558"/>
                  </a:lnTo>
                  <a:lnTo>
                    <a:pt x="3240" y="2558"/>
                  </a:lnTo>
                  <a:lnTo>
                    <a:pt x="3240" y="2460"/>
                  </a:lnTo>
                  <a:lnTo>
                    <a:pt x="3216" y="2363"/>
                  </a:lnTo>
                  <a:lnTo>
                    <a:pt x="3167" y="2290"/>
                  </a:lnTo>
                  <a:lnTo>
                    <a:pt x="3094" y="2217"/>
                  </a:lnTo>
                  <a:lnTo>
                    <a:pt x="3045" y="2144"/>
                  </a:lnTo>
                  <a:lnTo>
                    <a:pt x="2948" y="2119"/>
                  </a:lnTo>
                  <a:lnTo>
                    <a:pt x="2850" y="2071"/>
                  </a:lnTo>
                  <a:lnTo>
                    <a:pt x="2753" y="2071"/>
                  </a:lnTo>
                  <a:lnTo>
                    <a:pt x="2047" y="2071"/>
                  </a:lnTo>
                  <a:lnTo>
                    <a:pt x="2047" y="2071"/>
                  </a:lnTo>
                  <a:lnTo>
                    <a:pt x="1949" y="2071"/>
                  </a:lnTo>
                  <a:lnTo>
                    <a:pt x="1852" y="2119"/>
                  </a:lnTo>
                  <a:lnTo>
                    <a:pt x="1779" y="2144"/>
                  </a:lnTo>
                  <a:lnTo>
                    <a:pt x="1706" y="2217"/>
                  </a:lnTo>
                  <a:lnTo>
                    <a:pt x="1633" y="2290"/>
                  </a:lnTo>
                  <a:lnTo>
                    <a:pt x="1608" y="2363"/>
                  </a:lnTo>
                  <a:lnTo>
                    <a:pt x="1560" y="2460"/>
                  </a:lnTo>
                  <a:lnTo>
                    <a:pt x="1560" y="2558"/>
                  </a:lnTo>
                  <a:lnTo>
                    <a:pt x="1560" y="2558"/>
                  </a:lnTo>
                  <a:lnTo>
                    <a:pt x="780" y="2558"/>
                  </a:lnTo>
                  <a:lnTo>
                    <a:pt x="780" y="2558"/>
                  </a:lnTo>
                  <a:lnTo>
                    <a:pt x="634" y="2582"/>
                  </a:lnTo>
                  <a:lnTo>
                    <a:pt x="488" y="2631"/>
                  </a:lnTo>
                  <a:lnTo>
                    <a:pt x="342" y="2679"/>
                  </a:lnTo>
                  <a:lnTo>
                    <a:pt x="220" y="2777"/>
                  </a:lnTo>
                  <a:lnTo>
                    <a:pt x="123" y="2899"/>
                  </a:lnTo>
                  <a:lnTo>
                    <a:pt x="74" y="3045"/>
                  </a:lnTo>
                  <a:lnTo>
                    <a:pt x="25" y="3191"/>
                  </a:lnTo>
                  <a:lnTo>
                    <a:pt x="1" y="3337"/>
                  </a:lnTo>
                  <a:lnTo>
                    <a:pt x="1" y="13980"/>
                  </a:lnTo>
                  <a:lnTo>
                    <a:pt x="1" y="13980"/>
                  </a:lnTo>
                  <a:lnTo>
                    <a:pt x="25" y="14151"/>
                  </a:lnTo>
                  <a:lnTo>
                    <a:pt x="74" y="14297"/>
                  </a:lnTo>
                  <a:lnTo>
                    <a:pt x="123" y="14418"/>
                  </a:lnTo>
                  <a:lnTo>
                    <a:pt x="220" y="14540"/>
                  </a:lnTo>
                  <a:lnTo>
                    <a:pt x="342" y="14638"/>
                  </a:lnTo>
                  <a:lnTo>
                    <a:pt x="488" y="14711"/>
                  </a:lnTo>
                  <a:lnTo>
                    <a:pt x="634" y="14759"/>
                  </a:lnTo>
                  <a:lnTo>
                    <a:pt x="780" y="14759"/>
                  </a:lnTo>
                  <a:lnTo>
                    <a:pt x="16952" y="14759"/>
                  </a:lnTo>
                  <a:lnTo>
                    <a:pt x="16952" y="14759"/>
                  </a:lnTo>
                  <a:lnTo>
                    <a:pt x="17098" y="14759"/>
                  </a:lnTo>
                  <a:lnTo>
                    <a:pt x="17244" y="14711"/>
                  </a:lnTo>
                  <a:lnTo>
                    <a:pt x="17390" y="14638"/>
                  </a:lnTo>
                  <a:lnTo>
                    <a:pt x="17512" y="14540"/>
                  </a:lnTo>
                  <a:lnTo>
                    <a:pt x="17610" y="14418"/>
                  </a:lnTo>
                  <a:lnTo>
                    <a:pt x="17658" y="14297"/>
                  </a:lnTo>
                  <a:lnTo>
                    <a:pt x="17707" y="14151"/>
                  </a:lnTo>
                  <a:lnTo>
                    <a:pt x="17731" y="13980"/>
                  </a:lnTo>
                  <a:lnTo>
                    <a:pt x="17731" y="3337"/>
                  </a:lnTo>
                  <a:lnTo>
                    <a:pt x="17731" y="3337"/>
                  </a:lnTo>
                  <a:lnTo>
                    <a:pt x="17707" y="3191"/>
                  </a:lnTo>
                  <a:lnTo>
                    <a:pt x="17658" y="3045"/>
                  </a:lnTo>
                  <a:lnTo>
                    <a:pt x="17610" y="2899"/>
                  </a:lnTo>
                  <a:lnTo>
                    <a:pt x="17512" y="2777"/>
                  </a:lnTo>
                  <a:lnTo>
                    <a:pt x="17390" y="2679"/>
                  </a:lnTo>
                  <a:lnTo>
                    <a:pt x="17244" y="2631"/>
                  </a:lnTo>
                  <a:lnTo>
                    <a:pt x="17098" y="2582"/>
                  </a:lnTo>
                  <a:lnTo>
                    <a:pt x="16952" y="2558"/>
                  </a:lnTo>
                  <a:lnTo>
                    <a:pt x="16952" y="2558"/>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 name="Shape 461"/>
            <p:cNvSpPr/>
            <p:nvPr/>
          </p:nvSpPr>
          <p:spPr>
            <a:xfrm>
              <a:off x="1398225" y="386675"/>
              <a:ext cx="142500" cy="25"/>
            </a:xfrm>
            <a:custGeom>
              <a:avLst/>
              <a:gdLst/>
              <a:ahLst/>
              <a:cxnLst/>
              <a:rect l="0" t="0" r="0" b="0"/>
              <a:pathLst>
                <a:path w="5700" h="1" fill="none" extrusionOk="0">
                  <a:moveTo>
                    <a:pt x="5700" y="1"/>
                  </a:move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3" name="Shape 462"/>
            <p:cNvSpPr/>
            <p:nvPr/>
          </p:nvSpPr>
          <p:spPr>
            <a:xfrm>
              <a:off x="1370225" y="450000"/>
              <a:ext cx="198500" cy="197900"/>
            </a:xfrm>
            <a:custGeom>
              <a:avLst/>
              <a:gdLst/>
              <a:ahLst/>
              <a:cxnLst/>
              <a:rect l="0" t="0" r="0" b="0"/>
              <a:pathLst>
                <a:path w="7940" h="7916" fill="none" extrusionOk="0">
                  <a:moveTo>
                    <a:pt x="3970" y="7916"/>
                  </a:moveTo>
                  <a:lnTo>
                    <a:pt x="3970" y="7916"/>
                  </a:lnTo>
                  <a:lnTo>
                    <a:pt x="3556" y="7892"/>
                  </a:lnTo>
                  <a:lnTo>
                    <a:pt x="3166" y="7843"/>
                  </a:lnTo>
                  <a:lnTo>
                    <a:pt x="2801" y="7745"/>
                  </a:lnTo>
                  <a:lnTo>
                    <a:pt x="2436" y="7624"/>
                  </a:lnTo>
                  <a:lnTo>
                    <a:pt x="2070" y="7453"/>
                  </a:lnTo>
                  <a:lnTo>
                    <a:pt x="1754" y="7258"/>
                  </a:lnTo>
                  <a:lnTo>
                    <a:pt x="1462" y="7015"/>
                  </a:lnTo>
                  <a:lnTo>
                    <a:pt x="1169" y="6771"/>
                  </a:lnTo>
                  <a:lnTo>
                    <a:pt x="901" y="6479"/>
                  </a:lnTo>
                  <a:lnTo>
                    <a:pt x="682" y="6187"/>
                  </a:lnTo>
                  <a:lnTo>
                    <a:pt x="487" y="5846"/>
                  </a:lnTo>
                  <a:lnTo>
                    <a:pt x="317" y="5505"/>
                  </a:lnTo>
                  <a:lnTo>
                    <a:pt x="195" y="5139"/>
                  </a:lnTo>
                  <a:lnTo>
                    <a:pt x="98" y="4750"/>
                  </a:lnTo>
                  <a:lnTo>
                    <a:pt x="25" y="4360"/>
                  </a:lnTo>
                  <a:lnTo>
                    <a:pt x="0" y="3970"/>
                  </a:lnTo>
                  <a:lnTo>
                    <a:pt x="0" y="3970"/>
                  </a:lnTo>
                  <a:lnTo>
                    <a:pt x="25" y="3556"/>
                  </a:lnTo>
                  <a:lnTo>
                    <a:pt x="98" y="3167"/>
                  </a:lnTo>
                  <a:lnTo>
                    <a:pt x="195" y="2777"/>
                  </a:lnTo>
                  <a:lnTo>
                    <a:pt x="317" y="2412"/>
                  </a:lnTo>
                  <a:lnTo>
                    <a:pt x="487" y="2071"/>
                  </a:lnTo>
                  <a:lnTo>
                    <a:pt x="682" y="1754"/>
                  </a:lnTo>
                  <a:lnTo>
                    <a:pt x="901" y="1437"/>
                  </a:lnTo>
                  <a:lnTo>
                    <a:pt x="1169" y="1170"/>
                  </a:lnTo>
                  <a:lnTo>
                    <a:pt x="1462" y="902"/>
                  </a:lnTo>
                  <a:lnTo>
                    <a:pt x="1754" y="682"/>
                  </a:lnTo>
                  <a:lnTo>
                    <a:pt x="2070" y="488"/>
                  </a:lnTo>
                  <a:lnTo>
                    <a:pt x="2436" y="317"/>
                  </a:lnTo>
                  <a:lnTo>
                    <a:pt x="2801" y="171"/>
                  </a:lnTo>
                  <a:lnTo>
                    <a:pt x="3166" y="74"/>
                  </a:lnTo>
                  <a:lnTo>
                    <a:pt x="3556" y="25"/>
                  </a:lnTo>
                  <a:lnTo>
                    <a:pt x="3970" y="1"/>
                  </a:lnTo>
                  <a:lnTo>
                    <a:pt x="3970" y="1"/>
                  </a:lnTo>
                  <a:lnTo>
                    <a:pt x="4384" y="25"/>
                  </a:lnTo>
                  <a:lnTo>
                    <a:pt x="4774" y="74"/>
                  </a:lnTo>
                  <a:lnTo>
                    <a:pt x="5139" y="171"/>
                  </a:lnTo>
                  <a:lnTo>
                    <a:pt x="5505" y="317"/>
                  </a:lnTo>
                  <a:lnTo>
                    <a:pt x="5870" y="488"/>
                  </a:lnTo>
                  <a:lnTo>
                    <a:pt x="6186" y="682"/>
                  </a:lnTo>
                  <a:lnTo>
                    <a:pt x="6479" y="902"/>
                  </a:lnTo>
                  <a:lnTo>
                    <a:pt x="6771" y="1170"/>
                  </a:lnTo>
                  <a:lnTo>
                    <a:pt x="7039" y="1437"/>
                  </a:lnTo>
                  <a:lnTo>
                    <a:pt x="7258" y="1754"/>
                  </a:lnTo>
                  <a:lnTo>
                    <a:pt x="7453" y="2071"/>
                  </a:lnTo>
                  <a:lnTo>
                    <a:pt x="7623" y="2412"/>
                  </a:lnTo>
                  <a:lnTo>
                    <a:pt x="7745" y="2777"/>
                  </a:lnTo>
                  <a:lnTo>
                    <a:pt x="7843" y="3167"/>
                  </a:lnTo>
                  <a:lnTo>
                    <a:pt x="7916" y="3556"/>
                  </a:lnTo>
                  <a:lnTo>
                    <a:pt x="7940" y="3970"/>
                  </a:lnTo>
                  <a:lnTo>
                    <a:pt x="7940" y="3970"/>
                  </a:lnTo>
                  <a:lnTo>
                    <a:pt x="7916" y="4360"/>
                  </a:lnTo>
                  <a:lnTo>
                    <a:pt x="7843" y="4750"/>
                  </a:lnTo>
                  <a:lnTo>
                    <a:pt x="7745" y="5139"/>
                  </a:lnTo>
                  <a:lnTo>
                    <a:pt x="7623" y="5505"/>
                  </a:lnTo>
                  <a:lnTo>
                    <a:pt x="7453" y="5846"/>
                  </a:lnTo>
                  <a:lnTo>
                    <a:pt x="7258" y="6187"/>
                  </a:lnTo>
                  <a:lnTo>
                    <a:pt x="7039" y="6479"/>
                  </a:lnTo>
                  <a:lnTo>
                    <a:pt x="6771" y="6771"/>
                  </a:lnTo>
                  <a:lnTo>
                    <a:pt x="6479" y="7015"/>
                  </a:lnTo>
                  <a:lnTo>
                    <a:pt x="6186" y="7258"/>
                  </a:lnTo>
                  <a:lnTo>
                    <a:pt x="5870" y="7453"/>
                  </a:lnTo>
                  <a:lnTo>
                    <a:pt x="5505" y="7624"/>
                  </a:lnTo>
                  <a:lnTo>
                    <a:pt x="5139" y="7745"/>
                  </a:lnTo>
                  <a:lnTo>
                    <a:pt x="4774" y="7843"/>
                  </a:lnTo>
                  <a:lnTo>
                    <a:pt x="4384" y="7892"/>
                  </a:lnTo>
                  <a:lnTo>
                    <a:pt x="3970" y="7916"/>
                  </a:lnTo>
                  <a:lnTo>
                    <a:pt x="3970" y="791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4" name="Shape 463"/>
            <p:cNvSpPr/>
            <p:nvPr/>
          </p:nvSpPr>
          <p:spPr>
            <a:xfrm>
              <a:off x="1403100" y="482875"/>
              <a:ext cx="132750" cy="132150"/>
            </a:xfrm>
            <a:custGeom>
              <a:avLst/>
              <a:gdLst/>
              <a:ahLst/>
              <a:cxnLst/>
              <a:rect l="0" t="0" r="0" b="0"/>
              <a:pathLst>
                <a:path w="5310" h="5286" fill="none" extrusionOk="0">
                  <a:moveTo>
                    <a:pt x="2655" y="5286"/>
                  </a:moveTo>
                  <a:lnTo>
                    <a:pt x="2655" y="5286"/>
                  </a:lnTo>
                  <a:lnTo>
                    <a:pt x="2387" y="5286"/>
                  </a:lnTo>
                  <a:lnTo>
                    <a:pt x="2119" y="5237"/>
                  </a:lnTo>
                  <a:lnTo>
                    <a:pt x="1876" y="5164"/>
                  </a:lnTo>
                  <a:lnTo>
                    <a:pt x="1632" y="5091"/>
                  </a:lnTo>
                  <a:lnTo>
                    <a:pt x="1389" y="4969"/>
                  </a:lnTo>
                  <a:lnTo>
                    <a:pt x="1169" y="4847"/>
                  </a:lnTo>
                  <a:lnTo>
                    <a:pt x="975" y="4677"/>
                  </a:lnTo>
                  <a:lnTo>
                    <a:pt x="780" y="4506"/>
                  </a:lnTo>
                  <a:lnTo>
                    <a:pt x="609" y="4336"/>
                  </a:lnTo>
                  <a:lnTo>
                    <a:pt x="463" y="4117"/>
                  </a:lnTo>
                  <a:lnTo>
                    <a:pt x="317" y="3897"/>
                  </a:lnTo>
                  <a:lnTo>
                    <a:pt x="220" y="3678"/>
                  </a:lnTo>
                  <a:lnTo>
                    <a:pt x="122" y="3435"/>
                  </a:lnTo>
                  <a:lnTo>
                    <a:pt x="74" y="3191"/>
                  </a:lnTo>
                  <a:lnTo>
                    <a:pt x="25" y="2923"/>
                  </a:lnTo>
                  <a:lnTo>
                    <a:pt x="0" y="2655"/>
                  </a:lnTo>
                  <a:lnTo>
                    <a:pt x="0" y="2655"/>
                  </a:lnTo>
                  <a:lnTo>
                    <a:pt x="25" y="2387"/>
                  </a:lnTo>
                  <a:lnTo>
                    <a:pt x="74" y="2120"/>
                  </a:lnTo>
                  <a:lnTo>
                    <a:pt x="122" y="1852"/>
                  </a:lnTo>
                  <a:lnTo>
                    <a:pt x="220" y="1608"/>
                  </a:lnTo>
                  <a:lnTo>
                    <a:pt x="317" y="1389"/>
                  </a:lnTo>
                  <a:lnTo>
                    <a:pt x="463" y="1170"/>
                  </a:lnTo>
                  <a:lnTo>
                    <a:pt x="609" y="975"/>
                  </a:lnTo>
                  <a:lnTo>
                    <a:pt x="780" y="780"/>
                  </a:lnTo>
                  <a:lnTo>
                    <a:pt x="975" y="610"/>
                  </a:lnTo>
                  <a:lnTo>
                    <a:pt x="1169" y="463"/>
                  </a:lnTo>
                  <a:lnTo>
                    <a:pt x="1389" y="317"/>
                  </a:lnTo>
                  <a:lnTo>
                    <a:pt x="1632" y="220"/>
                  </a:lnTo>
                  <a:lnTo>
                    <a:pt x="1876" y="122"/>
                  </a:lnTo>
                  <a:lnTo>
                    <a:pt x="2119" y="49"/>
                  </a:lnTo>
                  <a:lnTo>
                    <a:pt x="2387" y="25"/>
                  </a:lnTo>
                  <a:lnTo>
                    <a:pt x="2655" y="1"/>
                  </a:lnTo>
                  <a:lnTo>
                    <a:pt x="2655" y="1"/>
                  </a:lnTo>
                  <a:lnTo>
                    <a:pt x="2923" y="25"/>
                  </a:lnTo>
                  <a:lnTo>
                    <a:pt x="3191" y="49"/>
                  </a:lnTo>
                  <a:lnTo>
                    <a:pt x="3435" y="122"/>
                  </a:lnTo>
                  <a:lnTo>
                    <a:pt x="3678" y="220"/>
                  </a:lnTo>
                  <a:lnTo>
                    <a:pt x="3922" y="317"/>
                  </a:lnTo>
                  <a:lnTo>
                    <a:pt x="4141" y="463"/>
                  </a:lnTo>
                  <a:lnTo>
                    <a:pt x="4336" y="610"/>
                  </a:lnTo>
                  <a:lnTo>
                    <a:pt x="4530" y="780"/>
                  </a:lnTo>
                  <a:lnTo>
                    <a:pt x="4701" y="975"/>
                  </a:lnTo>
                  <a:lnTo>
                    <a:pt x="4847" y="1170"/>
                  </a:lnTo>
                  <a:lnTo>
                    <a:pt x="4993" y="1389"/>
                  </a:lnTo>
                  <a:lnTo>
                    <a:pt x="5091" y="1608"/>
                  </a:lnTo>
                  <a:lnTo>
                    <a:pt x="5188" y="1852"/>
                  </a:lnTo>
                  <a:lnTo>
                    <a:pt x="5237" y="2120"/>
                  </a:lnTo>
                  <a:lnTo>
                    <a:pt x="5285" y="2387"/>
                  </a:lnTo>
                  <a:lnTo>
                    <a:pt x="5310" y="2655"/>
                  </a:lnTo>
                  <a:lnTo>
                    <a:pt x="5310" y="2655"/>
                  </a:lnTo>
                  <a:lnTo>
                    <a:pt x="5285" y="2923"/>
                  </a:lnTo>
                  <a:lnTo>
                    <a:pt x="5237" y="3191"/>
                  </a:lnTo>
                  <a:lnTo>
                    <a:pt x="5188" y="3435"/>
                  </a:lnTo>
                  <a:lnTo>
                    <a:pt x="5091" y="3678"/>
                  </a:lnTo>
                  <a:lnTo>
                    <a:pt x="4993" y="3897"/>
                  </a:lnTo>
                  <a:lnTo>
                    <a:pt x="4847" y="4117"/>
                  </a:lnTo>
                  <a:lnTo>
                    <a:pt x="4701" y="4336"/>
                  </a:lnTo>
                  <a:lnTo>
                    <a:pt x="4530" y="4506"/>
                  </a:lnTo>
                  <a:lnTo>
                    <a:pt x="4336" y="4677"/>
                  </a:lnTo>
                  <a:lnTo>
                    <a:pt x="4141" y="4847"/>
                  </a:lnTo>
                  <a:lnTo>
                    <a:pt x="3922" y="4969"/>
                  </a:lnTo>
                  <a:lnTo>
                    <a:pt x="3678" y="5091"/>
                  </a:lnTo>
                  <a:lnTo>
                    <a:pt x="3435" y="5164"/>
                  </a:lnTo>
                  <a:lnTo>
                    <a:pt x="3191" y="5237"/>
                  </a:lnTo>
                  <a:lnTo>
                    <a:pt x="2923" y="5286"/>
                  </a:lnTo>
                  <a:lnTo>
                    <a:pt x="2655" y="5286"/>
                  </a:lnTo>
                  <a:lnTo>
                    <a:pt x="2655" y="528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5" name="Shape 464"/>
            <p:cNvSpPr/>
            <p:nvPr/>
          </p:nvSpPr>
          <p:spPr>
            <a:xfrm>
              <a:off x="1588800" y="435400"/>
              <a:ext cx="66400" cy="43850"/>
            </a:xfrm>
            <a:custGeom>
              <a:avLst/>
              <a:gdLst/>
              <a:ahLst/>
              <a:cxnLst/>
              <a:rect l="0" t="0" r="0" b="0"/>
              <a:pathLst>
                <a:path w="2656" h="1754" fill="none" extrusionOk="0">
                  <a:moveTo>
                    <a:pt x="2655" y="1266"/>
                  </a:moveTo>
                  <a:lnTo>
                    <a:pt x="2655" y="1266"/>
                  </a:lnTo>
                  <a:lnTo>
                    <a:pt x="2655" y="1364"/>
                  </a:lnTo>
                  <a:lnTo>
                    <a:pt x="2631" y="1461"/>
                  </a:lnTo>
                  <a:lnTo>
                    <a:pt x="2582" y="1534"/>
                  </a:lnTo>
                  <a:lnTo>
                    <a:pt x="2509" y="1607"/>
                  </a:lnTo>
                  <a:lnTo>
                    <a:pt x="2461" y="1680"/>
                  </a:lnTo>
                  <a:lnTo>
                    <a:pt x="2363" y="1705"/>
                  </a:lnTo>
                  <a:lnTo>
                    <a:pt x="2266" y="1754"/>
                  </a:lnTo>
                  <a:lnTo>
                    <a:pt x="2168" y="1754"/>
                  </a:lnTo>
                  <a:lnTo>
                    <a:pt x="488" y="1754"/>
                  </a:lnTo>
                  <a:lnTo>
                    <a:pt x="488" y="1754"/>
                  </a:lnTo>
                  <a:lnTo>
                    <a:pt x="390" y="1754"/>
                  </a:lnTo>
                  <a:lnTo>
                    <a:pt x="293" y="1705"/>
                  </a:lnTo>
                  <a:lnTo>
                    <a:pt x="220" y="1680"/>
                  </a:lnTo>
                  <a:lnTo>
                    <a:pt x="147" y="1607"/>
                  </a:lnTo>
                  <a:lnTo>
                    <a:pt x="74" y="1534"/>
                  </a:lnTo>
                  <a:lnTo>
                    <a:pt x="49" y="1461"/>
                  </a:lnTo>
                  <a:lnTo>
                    <a:pt x="1" y="1364"/>
                  </a:lnTo>
                  <a:lnTo>
                    <a:pt x="1" y="1266"/>
                  </a:lnTo>
                  <a:lnTo>
                    <a:pt x="1" y="487"/>
                  </a:lnTo>
                  <a:lnTo>
                    <a:pt x="1" y="487"/>
                  </a:lnTo>
                  <a:lnTo>
                    <a:pt x="1" y="390"/>
                  </a:lnTo>
                  <a:lnTo>
                    <a:pt x="49" y="292"/>
                  </a:lnTo>
                  <a:lnTo>
                    <a:pt x="74" y="219"/>
                  </a:lnTo>
                  <a:lnTo>
                    <a:pt x="147" y="146"/>
                  </a:lnTo>
                  <a:lnTo>
                    <a:pt x="220" y="73"/>
                  </a:lnTo>
                  <a:lnTo>
                    <a:pt x="293" y="49"/>
                  </a:lnTo>
                  <a:lnTo>
                    <a:pt x="390" y="0"/>
                  </a:lnTo>
                  <a:lnTo>
                    <a:pt x="488" y="0"/>
                  </a:lnTo>
                  <a:lnTo>
                    <a:pt x="2168" y="0"/>
                  </a:lnTo>
                  <a:lnTo>
                    <a:pt x="2168" y="0"/>
                  </a:lnTo>
                  <a:lnTo>
                    <a:pt x="2266" y="0"/>
                  </a:lnTo>
                  <a:lnTo>
                    <a:pt x="2363" y="49"/>
                  </a:lnTo>
                  <a:lnTo>
                    <a:pt x="2461" y="73"/>
                  </a:lnTo>
                  <a:lnTo>
                    <a:pt x="2509" y="146"/>
                  </a:lnTo>
                  <a:lnTo>
                    <a:pt x="2582" y="219"/>
                  </a:lnTo>
                  <a:lnTo>
                    <a:pt x="2631" y="292"/>
                  </a:lnTo>
                  <a:lnTo>
                    <a:pt x="2655" y="390"/>
                  </a:lnTo>
                  <a:lnTo>
                    <a:pt x="2655" y="487"/>
                  </a:lnTo>
                  <a:lnTo>
                    <a:pt x="2655" y="126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46" name="Shape 514"/>
          <p:cNvGrpSpPr/>
          <p:nvPr/>
        </p:nvGrpSpPr>
        <p:grpSpPr>
          <a:xfrm>
            <a:off x="4812663" y="992468"/>
            <a:ext cx="366457" cy="366436"/>
            <a:chOff x="1923675" y="1633650"/>
            <a:chExt cx="436000" cy="435975"/>
          </a:xfrm>
        </p:grpSpPr>
        <p:sp>
          <p:nvSpPr>
            <p:cNvPr id="47" name="Shape 515"/>
            <p:cNvSpPr/>
            <p:nvPr/>
          </p:nvSpPr>
          <p:spPr>
            <a:xfrm>
              <a:off x="2209250" y="1633650"/>
              <a:ext cx="150425" cy="150425"/>
            </a:xfrm>
            <a:custGeom>
              <a:avLst/>
              <a:gdLst/>
              <a:ahLst/>
              <a:cxnLst/>
              <a:rect l="0" t="0" r="0" b="0"/>
              <a:pathLst>
                <a:path w="6017" h="6017" fill="none" extrusionOk="0">
                  <a:moveTo>
                    <a:pt x="5846" y="3605"/>
                  </a:moveTo>
                  <a:lnTo>
                    <a:pt x="2412" y="171"/>
                  </a:lnTo>
                  <a:lnTo>
                    <a:pt x="2412" y="171"/>
                  </a:lnTo>
                  <a:lnTo>
                    <a:pt x="2314" y="98"/>
                  </a:lnTo>
                  <a:lnTo>
                    <a:pt x="2217" y="49"/>
                  </a:lnTo>
                  <a:lnTo>
                    <a:pt x="2095" y="25"/>
                  </a:lnTo>
                  <a:lnTo>
                    <a:pt x="1997" y="1"/>
                  </a:lnTo>
                  <a:lnTo>
                    <a:pt x="1876" y="25"/>
                  </a:lnTo>
                  <a:lnTo>
                    <a:pt x="1778" y="49"/>
                  </a:lnTo>
                  <a:lnTo>
                    <a:pt x="1681" y="98"/>
                  </a:lnTo>
                  <a:lnTo>
                    <a:pt x="1583" y="171"/>
                  </a:lnTo>
                  <a:lnTo>
                    <a:pt x="0" y="1778"/>
                  </a:lnTo>
                  <a:lnTo>
                    <a:pt x="4238" y="6016"/>
                  </a:lnTo>
                  <a:lnTo>
                    <a:pt x="5846" y="4433"/>
                  </a:lnTo>
                  <a:lnTo>
                    <a:pt x="5846" y="4433"/>
                  </a:lnTo>
                  <a:lnTo>
                    <a:pt x="5919" y="4336"/>
                  </a:lnTo>
                  <a:lnTo>
                    <a:pt x="5967" y="4238"/>
                  </a:lnTo>
                  <a:lnTo>
                    <a:pt x="5992" y="4141"/>
                  </a:lnTo>
                  <a:lnTo>
                    <a:pt x="6016" y="4019"/>
                  </a:lnTo>
                  <a:lnTo>
                    <a:pt x="5992" y="3922"/>
                  </a:lnTo>
                  <a:lnTo>
                    <a:pt x="5967" y="3800"/>
                  </a:lnTo>
                  <a:lnTo>
                    <a:pt x="5919" y="3703"/>
                  </a:lnTo>
                  <a:lnTo>
                    <a:pt x="5846" y="3605"/>
                  </a:lnTo>
                  <a:lnTo>
                    <a:pt x="5846" y="3605"/>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8" name="Shape 516"/>
            <p:cNvSpPr/>
            <p:nvPr/>
          </p:nvSpPr>
          <p:spPr>
            <a:xfrm>
              <a:off x="2019900" y="1757250"/>
              <a:ext cx="261825" cy="261850"/>
            </a:xfrm>
            <a:custGeom>
              <a:avLst/>
              <a:gdLst/>
              <a:ahLst/>
              <a:cxnLst/>
              <a:rect l="0" t="0" r="0" b="0"/>
              <a:pathLst>
                <a:path w="10473" h="10474" fill="none" extrusionOk="0">
                  <a:moveTo>
                    <a:pt x="10473" y="1"/>
                  </a:moveTo>
                  <a:lnTo>
                    <a:pt x="0" y="104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9" name="Shape 517"/>
            <p:cNvSpPr/>
            <p:nvPr/>
          </p:nvSpPr>
          <p:spPr>
            <a:xfrm>
              <a:off x="1923675" y="1681150"/>
              <a:ext cx="388500" cy="388475"/>
            </a:xfrm>
            <a:custGeom>
              <a:avLst/>
              <a:gdLst/>
              <a:ahLst/>
              <a:cxnLst/>
              <a:rect l="0" t="0" r="0" b="0"/>
              <a:pathLst>
                <a:path w="15540" h="15539" fill="none" extrusionOk="0">
                  <a:moveTo>
                    <a:pt x="11277" y="0"/>
                  </a:moveTo>
                  <a:lnTo>
                    <a:pt x="756" y="10546"/>
                  </a:lnTo>
                  <a:lnTo>
                    <a:pt x="756" y="10546"/>
                  </a:lnTo>
                  <a:lnTo>
                    <a:pt x="683" y="10619"/>
                  </a:lnTo>
                  <a:lnTo>
                    <a:pt x="634" y="10692"/>
                  </a:lnTo>
                  <a:lnTo>
                    <a:pt x="610" y="10765"/>
                  </a:lnTo>
                  <a:lnTo>
                    <a:pt x="585" y="10863"/>
                  </a:lnTo>
                  <a:lnTo>
                    <a:pt x="1" y="14881"/>
                  </a:lnTo>
                  <a:lnTo>
                    <a:pt x="1" y="14881"/>
                  </a:lnTo>
                  <a:lnTo>
                    <a:pt x="1" y="15003"/>
                  </a:lnTo>
                  <a:lnTo>
                    <a:pt x="25" y="15149"/>
                  </a:lnTo>
                  <a:lnTo>
                    <a:pt x="98" y="15271"/>
                  </a:lnTo>
                  <a:lnTo>
                    <a:pt x="171" y="15368"/>
                  </a:lnTo>
                  <a:lnTo>
                    <a:pt x="171" y="15368"/>
                  </a:lnTo>
                  <a:lnTo>
                    <a:pt x="269" y="15441"/>
                  </a:lnTo>
                  <a:lnTo>
                    <a:pt x="366" y="15490"/>
                  </a:lnTo>
                  <a:lnTo>
                    <a:pt x="464" y="15514"/>
                  </a:lnTo>
                  <a:lnTo>
                    <a:pt x="585" y="15539"/>
                  </a:lnTo>
                  <a:lnTo>
                    <a:pt x="585" y="15539"/>
                  </a:lnTo>
                  <a:lnTo>
                    <a:pt x="659" y="15539"/>
                  </a:lnTo>
                  <a:lnTo>
                    <a:pt x="4677" y="14954"/>
                  </a:lnTo>
                  <a:lnTo>
                    <a:pt x="4677" y="14954"/>
                  </a:lnTo>
                  <a:lnTo>
                    <a:pt x="4848" y="14905"/>
                  </a:lnTo>
                  <a:lnTo>
                    <a:pt x="4921" y="14857"/>
                  </a:lnTo>
                  <a:lnTo>
                    <a:pt x="4994" y="14784"/>
                  </a:lnTo>
                  <a:lnTo>
                    <a:pt x="15539" y="4262"/>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0" name="Shape 518"/>
            <p:cNvSpPr/>
            <p:nvPr/>
          </p:nvSpPr>
          <p:spPr>
            <a:xfrm>
              <a:off x="1974225" y="1711575"/>
              <a:ext cx="261825" cy="261850"/>
            </a:xfrm>
            <a:custGeom>
              <a:avLst/>
              <a:gdLst/>
              <a:ahLst/>
              <a:cxnLst/>
              <a:rect l="0" t="0" r="0" b="0"/>
              <a:pathLst>
                <a:path w="10473" h="10474" fill="none" extrusionOk="0">
                  <a:moveTo>
                    <a:pt x="0" y="10474"/>
                  </a:moveTo>
                  <a:lnTo>
                    <a:pt x="10473"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1" name="Shape 519"/>
            <p:cNvSpPr/>
            <p:nvPr/>
          </p:nvSpPr>
          <p:spPr>
            <a:xfrm>
              <a:off x="1934650" y="2014200"/>
              <a:ext cx="44475" cy="44475"/>
            </a:xfrm>
            <a:custGeom>
              <a:avLst/>
              <a:gdLst/>
              <a:ahLst/>
              <a:cxnLst/>
              <a:rect l="0" t="0" r="0" b="0"/>
              <a:pathLst>
                <a:path w="1779" h="1779" fill="none" extrusionOk="0">
                  <a:moveTo>
                    <a:pt x="1778" y="1778"/>
                  </a:moveTo>
                  <a:lnTo>
                    <a:pt x="0"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2" name="Shape 520"/>
            <p:cNvSpPr/>
            <p:nvPr/>
          </p:nvSpPr>
          <p:spPr>
            <a:xfrm>
              <a:off x="1944375" y="1947225"/>
              <a:ext cx="101725" cy="101700"/>
            </a:xfrm>
            <a:custGeom>
              <a:avLst/>
              <a:gdLst/>
              <a:ahLst/>
              <a:cxnLst/>
              <a:rect l="0" t="0" r="0" b="0"/>
              <a:pathLst>
                <a:path w="4069" h="4068" fill="none" extrusionOk="0">
                  <a:moveTo>
                    <a:pt x="1" y="49"/>
                  </a:moveTo>
                  <a:lnTo>
                    <a:pt x="1" y="49"/>
                  </a:lnTo>
                  <a:lnTo>
                    <a:pt x="25" y="0"/>
                  </a:lnTo>
                  <a:lnTo>
                    <a:pt x="25" y="0"/>
                  </a:lnTo>
                  <a:lnTo>
                    <a:pt x="4068" y="4043"/>
                  </a:lnTo>
                  <a:lnTo>
                    <a:pt x="4068" y="4043"/>
                  </a:lnTo>
                  <a:lnTo>
                    <a:pt x="4068" y="4043"/>
                  </a:lnTo>
                  <a:lnTo>
                    <a:pt x="4020" y="4068"/>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3" name="Shape 643"/>
          <p:cNvGrpSpPr/>
          <p:nvPr/>
        </p:nvGrpSpPr>
        <p:grpSpPr>
          <a:xfrm>
            <a:off x="1941095" y="3112877"/>
            <a:ext cx="369525" cy="268182"/>
            <a:chOff x="3932350" y="3714775"/>
            <a:chExt cx="439650" cy="319075"/>
          </a:xfrm>
        </p:grpSpPr>
        <p:sp>
          <p:nvSpPr>
            <p:cNvPr id="54" name="Shape 644"/>
            <p:cNvSpPr/>
            <p:nvPr/>
          </p:nvSpPr>
          <p:spPr>
            <a:xfrm>
              <a:off x="3932350" y="3714775"/>
              <a:ext cx="439650" cy="319075"/>
            </a:xfrm>
            <a:custGeom>
              <a:avLst/>
              <a:gdLst/>
              <a:ahLst/>
              <a:cxnLst/>
              <a:rect l="0" t="0" r="0" b="0"/>
              <a:pathLst>
                <a:path w="17586" h="12763" fill="none" extrusionOk="0">
                  <a:moveTo>
                    <a:pt x="1" y="1"/>
                  </a:moveTo>
                  <a:lnTo>
                    <a:pt x="1" y="12276"/>
                  </a:lnTo>
                  <a:lnTo>
                    <a:pt x="1" y="12276"/>
                  </a:lnTo>
                  <a:lnTo>
                    <a:pt x="1" y="12373"/>
                  </a:lnTo>
                  <a:lnTo>
                    <a:pt x="25" y="12471"/>
                  </a:lnTo>
                  <a:lnTo>
                    <a:pt x="74" y="12544"/>
                  </a:lnTo>
                  <a:lnTo>
                    <a:pt x="123" y="12617"/>
                  </a:lnTo>
                  <a:lnTo>
                    <a:pt x="196" y="12690"/>
                  </a:lnTo>
                  <a:lnTo>
                    <a:pt x="293" y="12714"/>
                  </a:lnTo>
                  <a:lnTo>
                    <a:pt x="366" y="12763"/>
                  </a:lnTo>
                  <a:lnTo>
                    <a:pt x="488" y="12763"/>
                  </a:lnTo>
                  <a:lnTo>
                    <a:pt x="17585" y="1276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5" name="Shape 645"/>
            <p:cNvSpPr/>
            <p:nvPr/>
          </p:nvSpPr>
          <p:spPr>
            <a:xfrm>
              <a:off x="3970100" y="3862750"/>
              <a:ext cx="77350" cy="132750"/>
            </a:xfrm>
            <a:custGeom>
              <a:avLst/>
              <a:gdLst/>
              <a:ahLst/>
              <a:cxnLst/>
              <a:rect l="0" t="0" r="0" b="0"/>
              <a:pathLst>
                <a:path w="3094" h="5310" fill="none" extrusionOk="0">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6" name="Shape 646"/>
            <p:cNvSpPr/>
            <p:nvPr/>
          </p:nvSpPr>
          <p:spPr>
            <a:xfrm>
              <a:off x="4278800" y="3862750"/>
              <a:ext cx="77350" cy="132750"/>
            </a:xfrm>
            <a:custGeom>
              <a:avLst/>
              <a:gdLst/>
              <a:ahLst/>
              <a:cxnLst/>
              <a:rect l="0" t="0" r="0" b="0"/>
              <a:pathLst>
                <a:path w="3094" h="5310" fill="none" extrusionOk="0">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0"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7" name="Shape 647"/>
            <p:cNvSpPr/>
            <p:nvPr/>
          </p:nvSpPr>
          <p:spPr>
            <a:xfrm>
              <a:off x="4073000" y="3716600"/>
              <a:ext cx="77350" cy="278900"/>
            </a:xfrm>
            <a:custGeom>
              <a:avLst/>
              <a:gdLst/>
              <a:ahLst/>
              <a:cxnLst/>
              <a:rect l="0" t="0" r="0" b="0"/>
              <a:pathLst>
                <a:path w="3094" h="11156" fill="none" extrusionOk="0">
                  <a:moveTo>
                    <a:pt x="3094" y="11155"/>
                  </a:moveTo>
                  <a:lnTo>
                    <a:pt x="3094" y="488"/>
                  </a:lnTo>
                  <a:lnTo>
                    <a:pt x="3094" y="488"/>
                  </a:lnTo>
                  <a:lnTo>
                    <a:pt x="3094" y="391"/>
                  </a:lnTo>
                  <a:lnTo>
                    <a:pt x="3070" y="293"/>
                  </a:lnTo>
                  <a:lnTo>
                    <a:pt x="3021" y="220"/>
                  </a:lnTo>
                  <a:lnTo>
                    <a:pt x="2948" y="147"/>
                  </a:lnTo>
                  <a:lnTo>
                    <a:pt x="2899" y="98"/>
                  </a:lnTo>
                  <a:lnTo>
                    <a:pt x="2802" y="50"/>
                  </a:lnTo>
                  <a:lnTo>
                    <a:pt x="2704" y="25"/>
                  </a:lnTo>
                  <a:lnTo>
                    <a:pt x="2607" y="1"/>
                  </a:lnTo>
                  <a:lnTo>
                    <a:pt x="488" y="1"/>
                  </a:lnTo>
                  <a:lnTo>
                    <a:pt x="488" y="1"/>
                  </a:lnTo>
                  <a:lnTo>
                    <a:pt x="391" y="25"/>
                  </a:lnTo>
                  <a:lnTo>
                    <a:pt x="293" y="50"/>
                  </a:lnTo>
                  <a:lnTo>
                    <a:pt x="220" y="98"/>
                  </a:lnTo>
                  <a:lnTo>
                    <a:pt x="147" y="147"/>
                  </a:lnTo>
                  <a:lnTo>
                    <a:pt x="74" y="220"/>
                  </a:lnTo>
                  <a:lnTo>
                    <a:pt x="50" y="293"/>
                  </a:lnTo>
                  <a:lnTo>
                    <a:pt x="1" y="391"/>
                  </a:lnTo>
                  <a:lnTo>
                    <a:pt x="1" y="488"/>
                  </a:lnTo>
                  <a:lnTo>
                    <a:pt x="1" y="11155"/>
                  </a:lnTo>
                  <a:lnTo>
                    <a:pt x="3094" y="11155"/>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8" name="Shape 648"/>
            <p:cNvSpPr/>
            <p:nvPr/>
          </p:nvSpPr>
          <p:spPr>
            <a:xfrm>
              <a:off x="4175900" y="3787250"/>
              <a:ext cx="77350" cy="208250"/>
            </a:xfrm>
            <a:custGeom>
              <a:avLst/>
              <a:gdLst/>
              <a:ahLst/>
              <a:cxnLst/>
              <a:rect l="0" t="0" r="0" b="0"/>
              <a:pathLst>
                <a:path w="3094" h="8330" fill="none" extrusionOk="0">
                  <a:moveTo>
                    <a:pt x="3094" y="832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8329"/>
                  </a:lnTo>
                  <a:lnTo>
                    <a:pt x="3094" y="832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9" name="Shape 601"/>
          <p:cNvGrpSpPr/>
          <p:nvPr/>
        </p:nvGrpSpPr>
        <p:grpSpPr>
          <a:xfrm>
            <a:off x="2631545" y="3785468"/>
            <a:ext cx="387932" cy="367466"/>
            <a:chOff x="2583100" y="2973775"/>
            <a:chExt cx="461550" cy="437200"/>
          </a:xfrm>
        </p:grpSpPr>
        <p:sp>
          <p:nvSpPr>
            <p:cNvPr id="60" name="Shape 602"/>
            <p:cNvSpPr/>
            <p:nvPr/>
          </p:nvSpPr>
          <p:spPr>
            <a:xfrm>
              <a:off x="2701225" y="3315975"/>
              <a:ext cx="225300" cy="95000"/>
            </a:xfrm>
            <a:custGeom>
              <a:avLst/>
              <a:gdLst/>
              <a:ahLst/>
              <a:cxnLst/>
              <a:rect l="0" t="0" r="0" b="0"/>
              <a:pathLst>
                <a:path w="9012" h="3800" fill="none" extrusionOk="0">
                  <a:moveTo>
                    <a:pt x="2947" y="0"/>
                  </a:moveTo>
                  <a:lnTo>
                    <a:pt x="2947" y="2947"/>
                  </a:lnTo>
                  <a:lnTo>
                    <a:pt x="853" y="2947"/>
                  </a:lnTo>
                  <a:lnTo>
                    <a:pt x="853" y="2947"/>
                  </a:lnTo>
                  <a:lnTo>
                    <a:pt x="682" y="2947"/>
                  </a:lnTo>
                  <a:lnTo>
                    <a:pt x="512" y="2996"/>
                  </a:lnTo>
                  <a:lnTo>
                    <a:pt x="365" y="3093"/>
                  </a:lnTo>
                  <a:lnTo>
                    <a:pt x="244" y="3191"/>
                  </a:lnTo>
                  <a:lnTo>
                    <a:pt x="146" y="3313"/>
                  </a:lnTo>
                  <a:lnTo>
                    <a:pt x="49" y="3459"/>
                  </a:lnTo>
                  <a:lnTo>
                    <a:pt x="0" y="3629"/>
                  </a:lnTo>
                  <a:lnTo>
                    <a:pt x="0" y="3800"/>
                  </a:lnTo>
                  <a:lnTo>
                    <a:pt x="9011" y="3800"/>
                  </a:lnTo>
                  <a:lnTo>
                    <a:pt x="9011" y="3800"/>
                  </a:lnTo>
                  <a:lnTo>
                    <a:pt x="9011" y="3629"/>
                  </a:lnTo>
                  <a:lnTo>
                    <a:pt x="8963" y="3459"/>
                  </a:lnTo>
                  <a:lnTo>
                    <a:pt x="8865" y="3313"/>
                  </a:lnTo>
                  <a:lnTo>
                    <a:pt x="8768" y="3191"/>
                  </a:lnTo>
                  <a:lnTo>
                    <a:pt x="8646" y="3093"/>
                  </a:lnTo>
                  <a:lnTo>
                    <a:pt x="8500" y="2996"/>
                  </a:lnTo>
                  <a:lnTo>
                    <a:pt x="8330" y="2947"/>
                  </a:lnTo>
                  <a:lnTo>
                    <a:pt x="8159" y="2947"/>
                  </a:lnTo>
                  <a:lnTo>
                    <a:pt x="6065" y="2947"/>
                  </a:lnTo>
                  <a:lnTo>
                    <a:pt x="6065"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1" name="Shape 603"/>
            <p:cNvSpPr/>
            <p:nvPr/>
          </p:nvSpPr>
          <p:spPr>
            <a:xfrm>
              <a:off x="2583100" y="2973775"/>
              <a:ext cx="461550" cy="336125"/>
            </a:xfrm>
            <a:custGeom>
              <a:avLst/>
              <a:gdLst/>
              <a:ahLst/>
              <a:cxnLst/>
              <a:rect l="0" t="0" r="0" b="0"/>
              <a:pathLst>
                <a:path w="18462" h="13445" fill="none" extrusionOk="0">
                  <a:moveTo>
                    <a:pt x="17974" y="1"/>
                  </a:moveTo>
                  <a:lnTo>
                    <a:pt x="487" y="1"/>
                  </a:lnTo>
                  <a:lnTo>
                    <a:pt x="487" y="1"/>
                  </a:lnTo>
                  <a:lnTo>
                    <a:pt x="390" y="1"/>
                  </a:lnTo>
                  <a:lnTo>
                    <a:pt x="317" y="50"/>
                  </a:lnTo>
                  <a:lnTo>
                    <a:pt x="220" y="74"/>
                  </a:lnTo>
                  <a:lnTo>
                    <a:pt x="146" y="147"/>
                  </a:lnTo>
                  <a:lnTo>
                    <a:pt x="98" y="220"/>
                  </a:lnTo>
                  <a:lnTo>
                    <a:pt x="49" y="293"/>
                  </a:lnTo>
                  <a:lnTo>
                    <a:pt x="25" y="390"/>
                  </a:lnTo>
                  <a:lnTo>
                    <a:pt x="0" y="488"/>
                  </a:lnTo>
                  <a:lnTo>
                    <a:pt x="0" y="12958"/>
                  </a:lnTo>
                  <a:lnTo>
                    <a:pt x="0" y="12958"/>
                  </a:lnTo>
                  <a:lnTo>
                    <a:pt x="25" y="13055"/>
                  </a:lnTo>
                  <a:lnTo>
                    <a:pt x="49" y="13152"/>
                  </a:lnTo>
                  <a:lnTo>
                    <a:pt x="98" y="13226"/>
                  </a:lnTo>
                  <a:lnTo>
                    <a:pt x="146" y="13299"/>
                  </a:lnTo>
                  <a:lnTo>
                    <a:pt x="220" y="13372"/>
                  </a:lnTo>
                  <a:lnTo>
                    <a:pt x="317" y="13396"/>
                  </a:lnTo>
                  <a:lnTo>
                    <a:pt x="390" y="13445"/>
                  </a:lnTo>
                  <a:lnTo>
                    <a:pt x="487" y="13445"/>
                  </a:lnTo>
                  <a:lnTo>
                    <a:pt x="17974" y="13445"/>
                  </a:lnTo>
                  <a:lnTo>
                    <a:pt x="17974" y="13445"/>
                  </a:lnTo>
                  <a:lnTo>
                    <a:pt x="18072" y="13445"/>
                  </a:lnTo>
                  <a:lnTo>
                    <a:pt x="18145" y="13396"/>
                  </a:lnTo>
                  <a:lnTo>
                    <a:pt x="18242" y="13372"/>
                  </a:lnTo>
                  <a:lnTo>
                    <a:pt x="18315" y="13299"/>
                  </a:lnTo>
                  <a:lnTo>
                    <a:pt x="18364" y="13226"/>
                  </a:lnTo>
                  <a:lnTo>
                    <a:pt x="18413" y="13152"/>
                  </a:lnTo>
                  <a:lnTo>
                    <a:pt x="18437" y="13055"/>
                  </a:lnTo>
                  <a:lnTo>
                    <a:pt x="18461" y="12958"/>
                  </a:lnTo>
                  <a:lnTo>
                    <a:pt x="18461" y="488"/>
                  </a:lnTo>
                  <a:lnTo>
                    <a:pt x="18461" y="488"/>
                  </a:lnTo>
                  <a:lnTo>
                    <a:pt x="18437" y="390"/>
                  </a:lnTo>
                  <a:lnTo>
                    <a:pt x="18413" y="293"/>
                  </a:lnTo>
                  <a:lnTo>
                    <a:pt x="18364" y="220"/>
                  </a:lnTo>
                  <a:lnTo>
                    <a:pt x="18315" y="147"/>
                  </a:lnTo>
                  <a:lnTo>
                    <a:pt x="18242" y="74"/>
                  </a:lnTo>
                  <a:lnTo>
                    <a:pt x="18145" y="50"/>
                  </a:lnTo>
                  <a:lnTo>
                    <a:pt x="18072" y="1"/>
                  </a:lnTo>
                  <a:lnTo>
                    <a:pt x="17974" y="1"/>
                  </a:lnTo>
                  <a:lnTo>
                    <a:pt x="17974" y="1"/>
                  </a:lnTo>
                  <a:close/>
                  <a:moveTo>
                    <a:pt x="17000" y="11983"/>
                  </a:moveTo>
                  <a:lnTo>
                    <a:pt x="1462" y="11983"/>
                  </a:lnTo>
                  <a:lnTo>
                    <a:pt x="1462" y="1462"/>
                  </a:lnTo>
                  <a:lnTo>
                    <a:pt x="17000" y="1462"/>
                  </a:lnTo>
                  <a:lnTo>
                    <a:pt x="17000" y="11983"/>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sp>
        <p:nvSpPr>
          <p:cNvPr id="62" name="文字方塊 61"/>
          <p:cNvSpPr txBox="1"/>
          <p:nvPr/>
        </p:nvSpPr>
        <p:spPr>
          <a:xfrm>
            <a:off x="3253074" y="2945618"/>
            <a:ext cx="4608512" cy="646331"/>
          </a:xfrm>
          <a:prstGeom prst="rect">
            <a:avLst/>
          </a:prstGeom>
          <a:solidFill>
            <a:schemeClr val="bg1"/>
          </a:solidFill>
        </p:spPr>
        <p:txBody>
          <a:bodyPr wrap="square" rtlCol="0">
            <a:spAutoFit/>
          </a:bodyPr>
          <a:lstStyle/>
          <a:p>
            <a:r>
              <a:rPr lang="en-US" altLang="zh-TW" sz="3600" b="1" dirty="0">
                <a:solidFill>
                  <a:srgbClr val="FFC000"/>
                </a:solidFill>
                <a:latin typeface="微軟正黑體" panose="020B0604030504040204" pitchFamily="34" charset="-120"/>
                <a:ea typeface="微軟正黑體" panose="020B0604030504040204" pitchFamily="34" charset="-120"/>
              </a:rPr>
              <a:t>2022</a:t>
            </a:r>
            <a:r>
              <a:rPr lang="zh-TW" altLang="en-US" sz="3600" b="1" dirty="0">
                <a:solidFill>
                  <a:srgbClr val="FFC000"/>
                </a:solidFill>
                <a:latin typeface="微軟正黑體" panose="020B0604030504040204" pitchFamily="34" charset="-120"/>
                <a:ea typeface="微軟正黑體" panose="020B0604030504040204" pitchFamily="34" charset="-120"/>
              </a:rPr>
              <a:t>實習行前說明會</a:t>
            </a:r>
          </a:p>
        </p:txBody>
      </p:sp>
      <p:sp>
        <p:nvSpPr>
          <p:cNvPr id="63" name="文字方塊 62"/>
          <p:cNvSpPr txBox="1"/>
          <p:nvPr/>
        </p:nvSpPr>
        <p:spPr>
          <a:xfrm>
            <a:off x="7189078" y="4166484"/>
            <a:ext cx="1602586" cy="646331"/>
          </a:xfrm>
          <a:prstGeom prst="rect">
            <a:avLst/>
          </a:prstGeom>
          <a:noFill/>
        </p:spPr>
        <p:txBody>
          <a:bodyPr wrap="square" rtlCol="0">
            <a:spAutoFit/>
          </a:bodyPr>
          <a:lstStyle/>
          <a:p>
            <a:pPr algn="r"/>
            <a:r>
              <a:rPr lang="zh-TW" altLang="en-US"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吳振廷 主任</a:t>
            </a:r>
            <a:endPar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r"/>
            <a:r>
              <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2022/06/02</a:t>
            </a:r>
          </a:p>
        </p:txBody>
      </p:sp>
    </p:spTree>
    <p:extLst>
      <p:ext uri="{BB962C8B-B14F-4D97-AF65-F5344CB8AC3E}">
        <p14:creationId xmlns:p14="http://schemas.microsoft.com/office/powerpoint/2010/main" val="12368011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96007"/>
            <a:ext cx="7776864" cy="307776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實習前　</a:t>
            </a:r>
            <a:r>
              <a:rPr lang="zh-TW" altLang="en-US" sz="2600" b="1" dirty="0">
                <a:solidFill>
                  <a:srgbClr val="FFC000"/>
                </a:solidFill>
                <a:latin typeface="微軟正黑體" panose="020B0604030504040204" pitchFamily="34" charset="-120"/>
                <a:ea typeface="微軟正黑體" panose="020B0604030504040204" pitchFamily="34" charset="-120"/>
              </a:rPr>
              <a:t>即日起</a:t>
            </a:r>
            <a:endParaRPr lang="en-US" altLang="zh-TW" sz="2600" b="1"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一、請確認已</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加入實習機構</a:t>
            </a:r>
            <a:r>
              <a:rPr lang="en-US" altLang="zh-TW"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line</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群組</a:t>
            </a:r>
            <a:r>
              <a:rPr lang="en-US" altLang="zh-TW"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學生</a:t>
            </a:r>
            <a:r>
              <a:rPr lang="en-US" altLang="zh-TW"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指導老師</a:t>
            </a:r>
            <a:r>
              <a:rPr lang="en-US" altLang="zh-TW"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備</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妥實習</a:t>
            </a: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工作相關事宜，以確保實習機構聯繫暢通。</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二、實習開始時間多數為</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7/4</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，詳細資料請參照系網相關</a:t>
            </a:r>
            <a:r>
              <a:rPr lang="zh-TW" altLang="en-US" sz="2400" dirty="0" smtClean="0">
                <a:latin typeface="微軟正黑體" panose="020B0604030504040204" pitchFamily="34" charset="-120"/>
                <a:ea typeface="微軟正黑體" panose="020B0604030504040204" pitchFamily="34" charset="-120"/>
                <a:cs typeface="Times New Roman" panose="02020603050405020304" pitchFamily="18" charset="0"/>
              </a:rPr>
              <a:t>資料，第一天上班切勿遲到。</a:t>
            </a:r>
            <a:endParaRPr kumimoji="1" lang="zh-TW" altLang="en-US" sz="2400" dirty="0">
              <a:solidFill>
                <a:srgbClr val="FFC000"/>
              </a:solidFill>
              <a:latin typeface="微軟正黑體" panose="020B0604030504040204" pitchFamily="34" charset="-120"/>
              <a:ea typeface="微軟正黑體" panose="020B0604030504040204" pitchFamily="34" charset="-12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79471333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3"/>
            <a:ext cx="7776864" cy="4185761"/>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　</a:t>
            </a:r>
            <a:r>
              <a:rPr lang="en-US" altLang="zh-TW" sz="2600" b="1" dirty="0">
                <a:solidFill>
                  <a:srgbClr val="FFC000"/>
                </a:solidFill>
                <a:latin typeface="微軟正黑體" panose="020B0604030504040204" pitchFamily="34" charset="-120"/>
                <a:ea typeface="微軟正黑體" panose="020B0604030504040204" pitchFamily="34" charset="-120"/>
              </a:rPr>
              <a:t>07/04~08/26</a:t>
            </a:r>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一、實習期間有任何學習上的問題及相關學習權益受損，可以向實習現場的指導老師反映，或於上班時間</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每周一到周四，</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09:00~16:00)</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向系辦反應或詢問系上之實習訪視教師，詳細相關實習權益問題說明，請見實習手冊第</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頁本系學生實習申訴、離退、轉介作業要點。。</a:t>
            </a:r>
          </a:p>
          <a:p>
            <a:pPr>
              <a:lnSpc>
                <a:spcPct val="150000"/>
              </a:lnSpc>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二、實習過程請遵守實習單位之上下班規定，並遵守請假規範。請假流程為實習單位指導老師簽名</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系上指導老師簽名</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正本留存系辦。</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30751705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3"/>
            <a:ext cx="7776864" cy="307776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　</a:t>
            </a:r>
            <a:r>
              <a:rPr lang="en-US" altLang="zh-TW" sz="2600" b="1" dirty="0">
                <a:solidFill>
                  <a:srgbClr val="FFC000"/>
                </a:solidFill>
                <a:latin typeface="微軟正黑體" panose="020B0604030504040204" pitchFamily="34" charset="-120"/>
                <a:ea typeface="微軟正黑體" panose="020B0604030504040204" pitchFamily="34" charset="-120"/>
              </a:rPr>
              <a:t>07/04~08/26</a:t>
            </a: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三、每周填寫工作日誌，並請於</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每周日晚間</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24:00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前上傳至系統。</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務必提早上傳</a:t>
            </a:r>
            <a:r>
              <a:rPr lang="en-US" altLang="zh-TW"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 若遲交，請告知</a:t>
            </a:r>
            <a:r>
              <a:rPr lang="zh-TW" altLang="en-US" sz="2400"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校內指導老師</a:t>
            </a:r>
            <a:endParaRPr kumimoji="1" lang="en-US" altLang="zh-TW" sz="2400" u="sng"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四、每周應將</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實習週記</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提供</a:t>
            </a:r>
            <a:r>
              <a:rPr lang="zh-TW" altLang="en-US" sz="24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a:t>
            </a:r>
            <a:r>
              <a:rPr lang="zh-TW" altLang="en-US" sz="2400" b="1" u="sng"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機構的指導主管</a:t>
            </a:r>
            <a:r>
              <a:rPr lang="zh-TW" altLang="en-US" sz="2400" dirty="0" smtClean="0">
                <a:latin typeface="微軟正黑體" panose="020B0604030504040204" pitchFamily="34" charset="-120"/>
                <a:ea typeface="微軟正黑體" panose="020B0604030504040204" pitchFamily="34" charset="-120"/>
                <a:cs typeface="Times New Roman" panose="02020603050405020304" pitchFamily="18" charset="0"/>
              </a:rPr>
              <a:t>批閱</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，做為指導紀錄。</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2325762033"/>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2"/>
            <a:ext cx="7776864" cy="363176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　</a:t>
            </a:r>
            <a:r>
              <a:rPr lang="en-US" altLang="zh-TW" sz="2600" b="1" dirty="0">
                <a:solidFill>
                  <a:srgbClr val="FFC000"/>
                </a:solidFill>
                <a:latin typeface="微軟正黑體" panose="020B0604030504040204" pitchFamily="34" charset="-120"/>
                <a:ea typeface="微軟正黑體" panose="020B0604030504040204" pitchFamily="34" charset="-120"/>
              </a:rPr>
              <a:t>07/04~08/26</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五、實習期間請多注意應對進退的禮節，並且遵守工作環境的職場倫理與規範。</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六、勿任意與實習機構訂定其他實習或勞動契約，如機構提出額外簽訂契約之需求，應先行與系上實習指導老師諮詢其契約內容之妥適性。</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1242090540"/>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67778" y="329852"/>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2"/>
            <a:ext cx="7776864" cy="363176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實習後　</a:t>
            </a:r>
            <a:r>
              <a:rPr lang="en-US" altLang="zh-TW" sz="2600" b="1" dirty="0">
                <a:solidFill>
                  <a:srgbClr val="FFC000"/>
                </a:solidFill>
                <a:latin typeface="微軟正黑體" panose="020B0604030504040204" pitchFamily="34" charset="-120"/>
                <a:ea typeface="微軟正黑體" panose="020B0604030504040204" pitchFamily="34" charset="-120"/>
              </a:rPr>
              <a:t>08/27</a:t>
            </a:r>
            <a:r>
              <a:rPr lang="zh-TW" altLang="en-US" sz="2600" b="1" dirty="0">
                <a:solidFill>
                  <a:srgbClr val="FFC000"/>
                </a:solidFill>
                <a:latin typeface="微軟正黑體" panose="020B0604030504040204" pitchFamily="34" charset="-120"/>
                <a:ea typeface="微軟正黑體" panose="020B0604030504040204" pitchFamily="34" charset="-120"/>
              </a:rPr>
              <a:t>到開學</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一、整理實習週記，並確實留存彙整實習期間之週記，於實習結束、開學一週內上傳創課繳交。</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二、準備開學時繳回成果報告，提供給訪視教師評分。</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(08/27~09/16)</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三、整理實習成果，做為日後製作履歷素材。</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307826032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2"/>
            <a:ext cx="7776864" cy="307776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第五條　</a:t>
            </a:r>
            <a:r>
              <a:rPr lang="zh-TW" altLang="en-US" sz="2600" b="1" dirty="0">
                <a:solidFill>
                  <a:srgbClr val="FFC000"/>
                </a:solidFill>
                <a:latin typeface="微軟正黑體" panose="020B0604030504040204" pitchFamily="34" charset="-120"/>
                <a:ea typeface="微軟正黑體" panose="020B0604030504040204" pitchFamily="34" charset="-120"/>
              </a:rPr>
              <a:t>實習安排</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一、實施對象為日間部學生，「文創產業實習」於暑期實施，須在同一機構連續實習</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8</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週，且實習總時數不得低於</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320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小時。「文創產業進階實習」於學期期間實施，實習總時數不得低於</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108</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小時。</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3111328893"/>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3"/>
            <a:ext cx="7890959" cy="4185761"/>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　</a:t>
            </a:r>
            <a:r>
              <a:rPr lang="zh-TW" altLang="en-US" sz="2600" b="1" dirty="0">
                <a:solidFill>
                  <a:srgbClr val="FFC000"/>
                </a:solidFill>
                <a:latin typeface="微軟正黑體" panose="020B0604030504040204" pitchFamily="34" charset="-120"/>
                <a:ea typeface="微軟正黑體" panose="020B0604030504040204" pitchFamily="34" charset="-120"/>
              </a:rPr>
              <a:t>實習出缺勤、督導與管理</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一、實習生實習期間應遵守機構之人事規定，準時上、下班，並接受該機構主管及輔導老師之指導。若實習期間無故請假或曠職達實習天數</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天（含）以上，應停止實習及重修。</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二、實習生實習期間需依出缺勤狀況完成實習時數紀錄表，並經機構單位審核後，於實習結束後隨附於實習週記。</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233914844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3"/>
            <a:ext cx="7890959" cy="363176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　</a:t>
            </a:r>
            <a:r>
              <a:rPr lang="zh-TW" altLang="en-US" sz="2600" b="1" dirty="0">
                <a:solidFill>
                  <a:srgbClr val="FFC000"/>
                </a:solidFill>
                <a:latin typeface="微軟正黑體" panose="020B0604030504040204" pitchFamily="34" charset="-120"/>
                <a:ea typeface="微軟正黑體" panose="020B0604030504040204" pitchFamily="34" charset="-120"/>
              </a:rPr>
              <a:t>實習出缺勤、督導與管理</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三、實習生實習期間除意外事件或病假，不得隨意請假。若因故必須請假時，需經機構單位核准，同時應告知本系指導教師（社群網路軟體、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mail</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或電話），並持請假單向系辦公室報備（</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mail</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或傳真）。不論請假時數多寡，應在該實習階段結束前補足時數。</a:t>
            </a:r>
            <a:endPar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749765964"/>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3"/>
            <a:ext cx="7890959" cy="4185761"/>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　</a:t>
            </a:r>
            <a:r>
              <a:rPr lang="zh-TW" altLang="en-US" sz="2600" b="1" dirty="0">
                <a:solidFill>
                  <a:srgbClr val="FFC000"/>
                </a:solidFill>
                <a:latin typeface="微軟正黑體" panose="020B0604030504040204" pitchFamily="34" charset="-120"/>
                <a:ea typeface="微軟正黑體" panose="020B0604030504040204" pitchFamily="34" charset="-120"/>
              </a:rPr>
              <a:t>實習出缺勤、督導與管理</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四、實習期間請假需持相關證明，並事先取得實習機構與指導教師同意後，始完成請假手續。意外事件或病假得以電話、書信、或託人先向機構單位與指導教師報備後，並於七日內補辦請假手續，否則以曠職論處。</a:t>
            </a:r>
            <a:endPar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五、請假未滿</a:t>
            </a:r>
            <a:r>
              <a:rPr lang="en-US" altLang="zh-TW"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小時以半日計算，</a:t>
            </a:r>
            <a:r>
              <a:rPr lang="en-US" altLang="zh-TW"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至</a:t>
            </a:r>
            <a:r>
              <a:rPr lang="en-US" altLang="zh-TW"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8</a:t>
            </a: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小時以</a:t>
            </a:r>
            <a:r>
              <a:rPr lang="en-US" altLang="zh-TW"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日計算。未按手續辦理請假者，請假日以</a:t>
            </a:r>
            <a:r>
              <a:rPr lang="en-US" altLang="zh-TW"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400" b="1" dirty="0">
                <a:solidFill>
                  <a:srgbClr val="548235"/>
                </a:solidFill>
                <a:latin typeface="微軟正黑體" panose="020B0604030504040204" pitchFamily="34" charset="-120"/>
                <a:ea typeface="微軟正黑體" panose="020B0604030504040204" pitchFamily="34" charset="-120"/>
                <a:cs typeface="Times New Roman" panose="02020603050405020304" pitchFamily="18" charset="0"/>
              </a:rPr>
              <a:t>倍計算。</a:t>
            </a:r>
            <a:endParaRPr lang="zh-TW" altLang="en-US" sz="2400" b="1" dirty="0">
              <a:solidFill>
                <a:srgbClr val="FFC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450101833"/>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2"/>
            <a:ext cx="7890959" cy="1969770"/>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第九條　</a:t>
            </a:r>
            <a:r>
              <a:rPr lang="zh-TW" altLang="en-US" sz="2600" b="1" dirty="0">
                <a:solidFill>
                  <a:srgbClr val="FFC000"/>
                </a:solidFill>
                <a:latin typeface="微軟正黑體" panose="020B0604030504040204" pitchFamily="34" charset="-120"/>
                <a:ea typeface="微軟正黑體" panose="020B0604030504040204" pitchFamily="34" charset="-120"/>
              </a:rPr>
              <a:t>實習成績評量</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en-US" altLang="zh-TW"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因應疫</a:t>
            </a:r>
            <a:r>
              <a:rPr lang="zh-TW" altLang="en-US" sz="2400" b="1" dirty="0" smtClean="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情需要隔離，請同學先安心居家，等待系上與實習機構討論後，決定後續補足實習時數的方式。</a:t>
            </a:r>
            <a:endPar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270709988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2"/>
            <a:ext cx="7890959" cy="307776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第九條　</a:t>
            </a:r>
            <a:r>
              <a:rPr lang="zh-TW" altLang="en-US" sz="2600" b="1" dirty="0">
                <a:solidFill>
                  <a:srgbClr val="FFC000"/>
                </a:solidFill>
                <a:latin typeface="微軟正黑體" panose="020B0604030504040204" pitchFamily="34" charset="-120"/>
                <a:ea typeface="微軟正黑體" panose="020B0604030504040204" pitchFamily="34" charset="-120"/>
              </a:rPr>
              <a:t>實習成績評量</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實習總成績計算之項目與比率包含以下四項：</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一、實習課程相關說明會佔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％，無故未出席者此項目以</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分計。</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二、實習評分表佔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40%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，由實習機構指導老師評分。</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306642082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4" y="580243"/>
            <a:ext cx="7890959" cy="4185761"/>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第九條　</a:t>
            </a:r>
            <a:r>
              <a:rPr lang="zh-TW" altLang="en-US" sz="2600" b="1" dirty="0">
                <a:solidFill>
                  <a:srgbClr val="FFC000"/>
                </a:solidFill>
                <a:latin typeface="微軟正黑體" panose="020B0604030504040204" pitchFamily="34" charset="-120"/>
                <a:ea typeface="微軟正黑體" panose="020B0604030504040204" pitchFamily="34" charset="-120"/>
              </a:rPr>
              <a:t>實習成績評量</a:t>
            </a:r>
            <a:endParaRPr kumimoji="1" lang="zh-TW" altLang="en-US" sz="2600" dirty="0">
              <a:solidFill>
                <a:srgbClr val="FFC0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三、實習訪視與書面報告佔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30%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、實習工作週記佔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，由實習指導老師評分。實習工作週記每遲交一週扣實習總成績</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分。</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四、實習後成果發表會報告佔</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％，由發表會現場評分老師加總平均後，作為評分成績。無故不到者或未全程參與者，扣實習總成績</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30%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8"/>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Tree>
    <p:extLst>
      <p:ext uri="{BB962C8B-B14F-4D97-AF65-F5344CB8AC3E}">
        <p14:creationId xmlns:p14="http://schemas.microsoft.com/office/powerpoint/2010/main" val="413595416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參、每週工作週記上傳路徑</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893843" y="2697090"/>
            <a:ext cx="4840684" cy="1384995"/>
          </a:xfrm>
          <a:prstGeom prst="rect">
            <a:avLst/>
          </a:prstGeom>
          <a:noFill/>
        </p:spPr>
        <p:txBody>
          <a:bodyPr wrap="none" rtlCol="0">
            <a:spAutoFit/>
          </a:bodyPr>
          <a:lstStyle/>
          <a:p>
            <a:r>
              <a:rPr lang="zh-TW" altLang="en-US" sz="2800" b="1" dirty="0">
                <a:solidFill>
                  <a:srgbClr val="FF6600"/>
                </a:solidFill>
                <a:latin typeface="微軟正黑體" panose="020B0604030504040204" pitchFamily="34" charset="-120"/>
                <a:ea typeface="微軟正黑體" panose="020B0604030504040204" pitchFamily="34" charset="-120"/>
              </a:rPr>
              <a:t>每週工作週記上傳路徑</a:t>
            </a:r>
            <a:r>
              <a:rPr lang="en-US" altLang="zh-TW" sz="2800" b="1" dirty="0">
                <a:solidFill>
                  <a:srgbClr val="FF6600"/>
                </a:solidFill>
                <a:latin typeface="微軟正黑體" panose="020B0604030504040204" pitchFamily="34" charset="-120"/>
                <a:ea typeface="微軟正黑體" panose="020B0604030504040204" pitchFamily="34" charset="-120"/>
              </a:rPr>
              <a:t>:</a:t>
            </a:r>
          </a:p>
          <a:p>
            <a:r>
              <a:rPr lang="zh-TW" altLang="en-US" sz="2800" b="1" dirty="0">
                <a:solidFill>
                  <a:srgbClr val="C00000"/>
                </a:solidFill>
                <a:latin typeface="微軟正黑體" panose="020B0604030504040204" pitchFamily="34" charset="-120"/>
                <a:ea typeface="微軟正黑體" panose="020B0604030504040204" pitchFamily="34" charset="-120"/>
              </a:rPr>
              <a:t>弘光創課系統</a:t>
            </a:r>
            <a:endParaRPr lang="en-US" altLang="zh-TW" sz="2800" b="1" dirty="0">
              <a:solidFill>
                <a:srgbClr val="C00000"/>
              </a:solidFill>
              <a:latin typeface="微軟正黑體" panose="020B0604030504040204" pitchFamily="34" charset="-120"/>
              <a:ea typeface="微軟正黑體" panose="020B0604030504040204" pitchFamily="34" charset="-120"/>
            </a:endParaRPr>
          </a:p>
          <a:p>
            <a:r>
              <a:rPr lang="en-US" altLang="zh-TW" sz="2800" b="1" dirty="0">
                <a:solidFill>
                  <a:srgbClr val="C00000"/>
                </a:solidFill>
                <a:latin typeface="微軟正黑體" panose="020B0604030504040204" pitchFamily="34" charset="-120"/>
                <a:ea typeface="微軟正黑體" panose="020B0604030504040204" pitchFamily="34" charset="-120"/>
              </a:rPr>
              <a:t>http://tronclass.hk.edu.tw/</a:t>
            </a:r>
            <a:endParaRPr lang="zh-TW" altLang="en-US" sz="2800" dirty="0">
              <a:solidFill>
                <a:srgbClr val="C00000"/>
              </a:solidFill>
            </a:endParaRPr>
          </a:p>
        </p:txBody>
      </p:sp>
    </p:spTree>
    <p:extLst>
      <p:ext uri="{BB962C8B-B14F-4D97-AF65-F5344CB8AC3E}">
        <p14:creationId xmlns:p14="http://schemas.microsoft.com/office/powerpoint/2010/main" val="269466434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參、</a:t>
            </a: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每週工作週記上傳路徑</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1237632" y="1636670"/>
            <a:ext cx="6519734" cy="1819281"/>
          </a:xfrm>
          <a:prstGeom prst="rect">
            <a:avLst/>
          </a:prstGeom>
          <a:noFill/>
        </p:spPr>
        <p:txBody>
          <a:bodyPr wrap="none" rtlCol="0">
            <a:spAutoFit/>
          </a:bodyPr>
          <a:lstStyle/>
          <a:p>
            <a:pPr algn="ctr">
              <a:lnSpc>
                <a:spcPct val="150000"/>
              </a:lnSpc>
            </a:pPr>
            <a:r>
              <a:rPr lang="zh-TW" altLang="en-US" sz="2600" dirty="0">
                <a:latin typeface="微軟正黑體" panose="020B0604030504040204" pitchFamily="34" charset="-120"/>
                <a:ea typeface="微軟正黑體" panose="020B0604030504040204" pitchFamily="34" charset="-120"/>
                <a:cs typeface="Times New Roman" panose="02020603050405020304" pitchFamily="18" charset="0"/>
              </a:rPr>
              <a:t>課程請選擇”</a:t>
            </a:r>
            <a:r>
              <a:rPr lang="en-US" altLang="zh-TW" sz="2600" dirty="0">
                <a:latin typeface="微軟正黑體" panose="020B0604030504040204" pitchFamily="34" charset="-120"/>
                <a:ea typeface="微軟正黑體" panose="020B0604030504040204" pitchFamily="34" charset="-120"/>
                <a:cs typeface="Times New Roman" panose="02020603050405020304" pitchFamily="18" charset="0"/>
              </a:rPr>
              <a:t>111-1_</a:t>
            </a:r>
            <a:r>
              <a:rPr lang="zh-TW" altLang="en-US" sz="2600" dirty="0">
                <a:latin typeface="微軟正黑體" panose="020B0604030504040204" pitchFamily="34" charset="-120"/>
                <a:ea typeface="微軟正黑體" panose="020B0604030504040204" pitchFamily="34" charset="-120"/>
                <a:cs typeface="Times New Roman" panose="02020603050405020304" pitchFamily="18" charset="0"/>
              </a:rPr>
              <a:t>文創產業實習”</a:t>
            </a:r>
            <a:endParaRPr lang="en-US" altLang="zh-TW" sz="2600" dirty="0">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ct val="150000"/>
              </a:lnSpc>
            </a:pPr>
            <a:r>
              <a:rPr lang="zh-CN" altLang="en-US" sz="2600" b="1" dirty="0">
                <a:solidFill>
                  <a:srgbClr val="0070C0"/>
                </a:solidFill>
                <a:latin typeface="微軟正黑體" panose="020B0604030504040204" pitchFamily="34" charset="-120"/>
                <a:ea typeface="微軟正黑體" panose="020B0604030504040204" pitchFamily="34" charset="-120"/>
                <a:cs typeface="Times New Roman" panose="02020603050405020304" pitchFamily="18" charset="0"/>
              </a:rPr>
              <a:t>請於開始實習前</a:t>
            </a:r>
            <a:r>
              <a:rPr lang="zh-TW" altLang="en-US" sz="2600" b="1" dirty="0">
                <a:solidFill>
                  <a:srgbClr val="0070C0"/>
                </a:solidFill>
                <a:latin typeface="微軟正黑體" panose="020B0604030504040204" pitchFamily="34" charset="-120"/>
                <a:ea typeface="微軟正黑體" panose="020B0604030504040204" pitchFamily="34" charset="-120"/>
                <a:cs typeface="Times New Roman" panose="02020603050405020304" pitchFamily="18" charset="0"/>
              </a:rPr>
              <a:t>上傳</a:t>
            </a:r>
            <a:endParaRPr lang="en-US" altLang="zh-TW" sz="2600" b="1" dirty="0">
              <a:solidFill>
                <a:srgbClr val="0070C0"/>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ctr">
              <a:lnSpc>
                <a:spcPct val="150000"/>
              </a:lnSpc>
            </a:pPr>
            <a:r>
              <a:rPr lang="en-US" altLang="zh-TW"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實習家長同意書</a:t>
            </a:r>
            <a:r>
              <a:rPr lang="en-US" altLang="zh-TW"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及</a:t>
            </a:r>
            <a:r>
              <a:rPr lang="en-US" altLang="zh-TW"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住宿自我評估表</a:t>
            </a:r>
            <a:r>
              <a:rPr lang="en-US" altLang="zh-TW"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2600" b="1" dirty="0">
              <a:ln w="6600">
                <a:solidFill>
                  <a:schemeClr val="accent2"/>
                </a:solidFill>
                <a:prstDash val="solid"/>
              </a:ln>
              <a:solidFill>
                <a:srgbClr val="FFFFFF"/>
              </a:solidFill>
              <a:effectLst>
                <a:outerShdw dist="38100" dir="2700000" algn="tl" rotWithShape="0">
                  <a:schemeClr val="accent2"/>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3" name="文字方塊 2"/>
          <p:cNvSpPr txBox="1"/>
          <p:nvPr/>
        </p:nvSpPr>
        <p:spPr>
          <a:xfrm>
            <a:off x="2033298" y="321320"/>
            <a:ext cx="5115503" cy="1569660"/>
          </a:xfrm>
          <a:prstGeom prst="rect">
            <a:avLst/>
          </a:prstGeom>
          <a:noFill/>
        </p:spPr>
        <p:txBody>
          <a:bodyPr wrap="none" rtlCol="0">
            <a:spAutoFit/>
          </a:bodyPr>
          <a:lstStyle/>
          <a:p>
            <a:r>
              <a:rPr lang="zh-TW" altLang="en-US" sz="9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微軟正黑體" panose="020B0604030504040204" pitchFamily="34" charset="-120"/>
                <a:ea typeface="微軟正黑體" panose="020B0604030504040204" pitchFamily="34" charset="-120"/>
              </a:rPr>
              <a:t>非常重要</a:t>
            </a:r>
          </a:p>
        </p:txBody>
      </p:sp>
    </p:spTree>
    <p:extLst>
      <p:ext uri="{BB962C8B-B14F-4D97-AF65-F5344CB8AC3E}">
        <p14:creationId xmlns:p14="http://schemas.microsoft.com/office/powerpoint/2010/main" val="403807029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肆、表單下載</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516773" y="459838"/>
            <a:ext cx="8186857" cy="1615827"/>
          </a:xfrm>
          <a:prstGeom prst="rect">
            <a:avLst/>
          </a:prstGeom>
          <a:noFill/>
        </p:spPr>
        <p:txBody>
          <a:bodyPr wrap="none" rtlCol="0">
            <a:spAutoFit/>
          </a:bodyPr>
          <a:lstStyle/>
          <a:p>
            <a:pPr>
              <a:lnSpc>
                <a:spcPct val="150000"/>
              </a:lnSpc>
            </a:pPr>
            <a:r>
              <a:rPr lang="zh-TW" altLang="en-US" sz="2600" dirty="0">
                <a:latin typeface="微軟正黑體" panose="020B0604030504040204" pitchFamily="34" charset="-120"/>
                <a:ea typeface="微軟正黑體" panose="020B0604030504040204" pitchFamily="34" charset="-120"/>
                <a:cs typeface="Times New Roman" panose="02020603050405020304" pitchFamily="18" charset="0"/>
              </a:rPr>
              <a:t>實習資料表單下載路徑：”實習專區”→”實習表單”</a:t>
            </a:r>
          </a:p>
          <a:p>
            <a:pPr>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hlinkClick r:id="rId2"/>
              </a:rPr>
              <a:t>https://cd.hk.edu.tw/</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hlinkClick r:id="rId2"/>
              </a:rPr>
              <a:t>實習表單</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hlinkClick r:id="rId2"/>
              </a:rPr>
              <a:t>/</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4" name="圖片 3"/>
          <p:cNvPicPr>
            <a:picLocks noChangeAspect="1"/>
          </p:cNvPicPr>
          <p:nvPr/>
        </p:nvPicPr>
        <p:blipFill rotWithShape="1">
          <a:blip r:embed="rId3"/>
          <a:srcRect l="-516" t="10092" r="516" b="5806"/>
          <a:stretch/>
        </p:blipFill>
        <p:spPr>
          <a:xfrm>
            <a:off x="1367834" y="1599511"/>
            <a:ext cx="6484734" cy="3067771"/>
          </a:xfrm>
          <a:prstGeom prst="rect">
            <a:avLst/>
          </a:prstGeom>
        </p:spPr>
      </p:pic>
    </p:spTree>
    <p:extLst>
      <p:ext uri="{BB962C8B-B14F-4D97-AF65-F5344CB8AC3E}">
        <p14:creationId xmlns:p14="http://schemas.microsoft.com/office/powerpoint/2010/main" val="2681118525"/>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07776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kumimoji="1" lang="en-US" altLang="zh-TW" sz="2400" b="1" dirty="0">
              <a:latin typeface="微軟正黑體" panose="020B0604030504040204" pitchFamily="34" charset="-120"/>
              <a:ea typeface="微軟正黑體" panose="020B0604030504040204" pitchFamily="34" charset="-12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實習結束前煩請同學</a:t>
            </a:r>
            <a:r>
              <a:rPr lang="zh-TW" altLang="en-US" sz="2400" u="sng" dirty="0">
                <a:latin typeface="微軟正黑體" panose="020B0604030504040204" pitchFamily="34" charset="-120"/>
                <a:ea typeface="微軟正黑體" panose="020B0604030504040204" pitchFamily="34" charset="-120"/>
                <a:cs typeface="Times New Roman" panose="02020603050405020304" pitchFamily="18" charset="0"/>
              </a:rPr>
              <a:t>提醒</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實習機構指導老師</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繳交同學的</a:t>
            </a:r>
            <a:r>
              <a:rPr lang="zh-TW" altLang="en-US" sz="2400" u="sng" dirty="0">
                <a:latin typeface="微軟正黑體" panose="020B0604030504040204" pitchFamily="34" charset="-120"/>
                <a:ea typeface="微軟正黑體" panose="020B0604030504040204" pitchFamily="34" charset="-120"/>
                <a:cs typeface="Times New Roman" panose="02020603050405020304" pitchFamily="18" charset="0"/>
              </a:rPr>
              <a:t>實習評分表、滿意度調查、時數證明書</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，以回郵信封寄回系上，切記，以免少了實習機構評量成績。</a:t>
            </a:r>
          </a:p>
          <a:p>
            <a:pPr>
              <a:lnSpc>
                <a:spcPct val="150000"/>
              </a:lnSpc>
            </a:pPr>
            <a:endPar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112404390"/>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070345"/>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endParaRPr lang="en-US" altLang="zh-TW" sz="11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學生部分，實習結束後應繳交四項資料給系辦：</a:t>
            </a:r>
          </a:p>
          <a:p>
            <a:pPr>
              <a:lnSpc>
                <a:spcPct val="150000"/>
              </a:lnSpc>
            </a:pP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實習報告書</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報告書要求詳見下頁</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a:t>
            </a:r>
          </a:p>
          <a:p>
            <a:pPr>
              <a:lnSpc>
                <a:spcPct val="150000"/>
              </a:lnSpc>
            </a:pP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文化創意產業系實習工作週記暨時數紀錄表</a:t>
            </a:r>
          </a:p>
          <a:p>
            <a:pPr>
              <a:lnSpc>
                <a:spcPct val="150000"/>
              </a:lnSpc>
            </a:pP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文化創意產業系校外實習</a:t>
            </a:r>
            <a:r>
              <a:rPr lang="zh-TW" altLang="en-US" sz="240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學生滿意度與建議表</a:t>
            </a:r>
          </a:p>
          <a:p>
            <a:pPr>
              <a:lnSpc>
                <a:spcPct val="150000"/>
              </a:lnSpc>
            </a:pP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校外實習學生住宿環境自我評估紀錄表</a:t>
            </a:r>
          </a:p>
          <a:p>
            <a:pPr>
              <a:lnSpc>
                <a:spcPct val="150000"/>
              </a:lnSpc>
            </a:pPr>
            <a:r>
              <a:rPr lang="zh-TW" altLang="en-US" sz="2400"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實習繳交表件請</a:t>
            </a:r>
            <a:r>
              <a:rPr lang="zh-TW" altLang="en-US" sz="24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勿</a:t>
            </a:r>
            <a:r>
              <a:rPr lang="zh-TW" altLang="en-US" sz="2400"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與實習報告書裝訂為同一冊</a:t>
            </a:r>
            <a:endParaRPr lang="zh-TW" altLang="en-US" sz="24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492099784"/>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070345"/>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endParaRPr lang="en-US" altLang="zh-TW" sz="11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文化創意產業系校外實習心得報告書要求</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一、修課同學必須在實習結束後一週內，繳交期末實習報告電子檔給系上指導老師，紙本開學一周內繳交。逾期無法給予學分。</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二、期末實習報告字數須至少三千字（不含附件）。需有封面、目錄，格式如下：</a:t>
            </a:r>
            <a:endParaRPr lang="zh-TW" altLang="en-US" sz="24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9065544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51634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endParaRPr lang="en-US" altLang="zh-TW" sz="11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壹、實習負責工作說明</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一、實習機構之簡介（含組織圖，限</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500</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字以內）</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二、工作內容及作業流程（含前置作業）</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三、工作實際成果</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（可附企畫書、活動照片、設計成果、執行成果）</a:t>
            </a:r>
          </a:p>
        </p:txBody>
      </p:sp>
    </p:spTree>
    <p:extLst>
      <p:ext uri="{BB962C8B-B14F-4D97-AF65-F5344CB8AC3E}">
        <p14:creationId xmlns:p14="http://schemas.microsoft.com/office/powerpoint/2010/main" val="18478599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44850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endParaRPr lang="zh-TW" altLang="en-US" sz="11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貳、實習所得</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（個人由實習過程中獲得的</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專業知識、能力</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職場倫理與責任感</a:t>
            </a:r>
            <a:r>
              <a:rPr lang="en-US" altLang="zh-TW" sz="2400" dirty="0">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應對進退、溝通與解決問題之能力等）</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參、對系上課程規劃的建議（請說明課程及建議理由）</a:t>
            </a:r>
          </a:p>
          <a:p>
            <a:pPr>
              <a:lnSpc>
                <a:spcPct val="150000"/>
              </a:lnSpc>
            </a:pPr>
            <a:r>
              <a:rPr lang="zh-TW" altLang="en-US" sz="2400" dirty="0">
                <a:latin typeface="微軟正黑體" panose="020B0604030504040204" pitchFamily="34" charset="-120"/>
                <a:ea typeface="微軟正黑體" panose="020B0604030504040204" pitchFamily="34" charset="-120"/>
                <a:cs typeface="Times New Roman" panose="02020603050405020304" pitchFamily="18" charset="0"/>
              </a:rPr>
              <a:t>肆、其他可自行增補</a:t>
            </a:r>
          </a:p>
        </p:txBody>
      </p:sp>
    </p:spTree>
    <p:extLst>
      <p:ext uri="{BB962C8B-B14F-4D97-AF65-F5344CB8AC3E}">
        <p14:creationId xmlns:p14="http://schemas.microsoft.com/office/powerpoint/2010/main" val="215824087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130035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endParaRPr lang="zh-TW" altLang="en-US" sz="11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en-US" altLang="zh-TW"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因應疫情趨勢，如有其他修正將另行通知</a:t>
            </a:r>
            <a:endParaRPr lang="zh-TW" altLang="en-US" sz="24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2520664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endParaRPr lang="en-US" altLang="zh-TW" sz="2600" b="1" dirty="0">
              <a:solidFill>
                <a:srgbClr val="FF6600"/>
              </a:solidFill>
              <a:latin typeface="微軟正黑體" panose="020B0604030504040204" pitchFamily="34" charset="-120"/>
              <a:ea typeface="微軟正黑體" panose="020B0604030504040204" pitchFamily="34" charset="-120"/>
            </a:endParaRPr>
          </a:p>
        </p:txBody>
      </p:sp>
      <p:graphicFrame>
        <p:nvGraphicFramePr>
          <p:cNvPr id="3" name="表格 2"/>
          <p:cNvGraphicFramePr>
            <a:graphicFrameLocks noGrp="1"/>
          </p:cNvGraphicFramePr>
          <p:nvPr>
            <p:extLst>
              <p:ext uri="{D42A27DB-BD31-4B8C-83A1-F6EECF244321}">
                <p14:modId xmlns:p14="http://schemas.microsoft.com/office/powerpoint/2010/main" val="3985433092"/>
              </p:ext>
            </p:extLst>
          </p:nvPr>
        </p:nvGraphicFramePr>
        <p:xfrm>
          <a:off x="457200" y="1204621"/>
          <a:ext cx="8087713" cy="3535680"/>
        </p:xfrm>
        <a:graphic>
          <a:graphicData uri="http://schemas.openxmlformats.org/drawingml/2006/table">
            <a:tbl>
              <a:tblPr firstRow="1" firstCol="1" bandRow="1">
                <a:tableStyleId>{21E4AEA4-8DFA-4A89-87EB-49C32662AFE0}</a:tableStyleId>
              </a:tblPr>
              <a:tblGrid>
                <a:gridCol w="423383">
                  <a:extLst>
                    <a:ext uri="{9D8B030D-6E8A-4147-A177-3AD203B41FA5}">
                      <a16:colId xmlns:a16="http://schemas.microsoft.com/office/drawing/2014/main" xmlns="" val="20000"/>
                    </a:ext>
                  </a:extLst>
                </a:gridCol>
                <a:gridCol w="5521010">
                  <a:extLst>
                    <a:ext uri="{9D8B030D-6E8A-4147-A177-3AD203B41FA5}">
                      <a16:colId xmlns:a16="http://schemas.microsoft.com/office/drawing/2014/main" xmlns="" val="20001"/>
                    </a:ext>
                  </a:extLst>
                </a:gridCol>
                <a:gridCol w="724094">
                  <a:extLst>
                    <a:ext uri="{9D8B030D-6E8A-4147-A177-3AD203B41FA5}">
                      <a16:colId xmlns:a16="http://schemas.microsoft.com/office/drawing/2014/main" xmlns="" val="20002"/>
                    </a:ext>
                  </a:extLst>
                </a:gridCol>
                <a:gridCol w="724947">
                  <a:extLst>
                    <a:ext uri="{9D8B030D-6E8A-4147-A177-3AD203B41FA5}">
                      <a16:colId xmlns:a16="http://schemas.microsoft.com/office/drawing/2014/main" xmlns="" val="20003"/>
                    </a:ext>
                  </a:extLst>
                </a:gridCol>
                <a:gridCol w="694279">
                  <a:extLst>
                    <a:ext uri="{9D8B030D-6E8A-4147-A177-3AD203B41FA5}">
                      <a16:colId xmlns:a16="http://schemas.microsoft.com/office/drawing/2014/main" xmlns="" val="20004"/>
                    </a:ext>
                  </a:extLst>
                </a:gridCol>
              </a:tblGrid>
              <a:tr h="379984">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項次</a:t>
                      </a:r>
                    </a:p>
                  </a:txBody>
                  <a:tcPr marL="61943" marR="61943"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表單名稱</a:t>
                      </a:r>
                    </a:p>
                  </a:txBody>
                  <a:tcPr marL="61943" marR="61943"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機構</a:t>
                      </a:r>
                    </a:p>
                  </a:txBody>
                  <a:tcPr marL="61943" marR="61943"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學生</a:t>
                      </a:r>
                    </a:p>
                  </a:txBody>
                  <a:tcPr marL="61943" marR="61943"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老師</a:t>
                      </a:r>
                    </a:p>
                  </a:txBody>
                  <a:tcPr marL="61943" marR="61943" marT="0" marB="0" anchor="ctr"/>
                </a:tc>
                <a:extLst>
                  <a:ext uri="{0D108BD9-81ED-4DB2-BD59-A6C34878D82A}">
                    <a16:rowId xmlns:a16="http://schemas.microsoft.com/office/drawing/2014/main" xmlns="" val="10000"/>
                  </a:ext>
                </a:extLst>
              </a:tr>
              <a:tr h="112268">
                <a:tc gridSpan="5">
                  <a:txBody>
                    <a:bodyPr/>
                    <a:lstStyle/>
                    <a:p>
                      <a:pPr marL="304800" algn="ctr">
                        <a:spcAft>
                          <a:spcPts val="0"/>
                        </a:spcAft>
                      </a:pPr>
                      <a:r>
                        <a:rPr lang="zh-TW" sz="1800" kern="100" dirty="0">
                          <a:effectLst/>
                          <a:latin typeface="微軟正黑體" panose="020B0604030504040204" pitchFamily="34" charset="-120"/>
                          <a:ea typeface="微軟正黑體" panose="020B0604030504040204" pitchFamily="34" charset="-120"/>
                        </a:rPr>
                        <a:t>實習前</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1"/>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1</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1_</a:t>
                      </a:r>
                      <a:r>
                        <a:rPr lang="zh-TW" sz="1600" kern="100" dirty="0">
                          <a:effectLst/>
                          <a:latin typeface="微軟正黑體" panose="020B0604030504040204" pitchFamily="34" charset="-120"/>
                          <a:ea typeface="微軟正黑體" panose="020B0604030504040204" pitchFamily="34" charset="-120"/>
                        </a:rPr>
                        <a:t>弘光科技大學文化創意產業系校外實習機構初步評估表</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2"/>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2</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2_</a:t>
                      </a:r>
                      <a:r>
                        <a:rPr lang="zh-TW" sz="1600" kern="100" dirty="0">
                          <a:effectLst/>
                          <a:latin typeface="微軟正黑體" panose="020B0604030504040204" pitchFamily="34" charset="-120"/>
                          <a:ea typeface="微軟正黑體" panose="020B0604030504040204" pitchFamily="34" charset="-120"/>
                        </a:rPr>
                        <a:t>弘光科技大學實習機構基本資料表</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3"/>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3</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3_</a:t>
                      </a:r>
                      <a:r>
                        <a:rPr lang="zh-TW" sz="1600" kern="100">
                          <a:effectLst/>
                          <a:latin typeface="微軟正黑體" panose="020B0604030504040204" pitchFamily="34" charset="-120"/>
                          <a:ea typeface="微軟正黑體" panose="020B0604030504040204" pitchFamily="34" charset="-120"/>
                        </a:rPr>
                        <a:t>文化創意產業系校外實習計畫書</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4"/>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4</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4-1</a:t>
                      </a:r>
                      <a:r>
                        <a:rPr lang="zh-TW" sz="1600" kern="100">
                          <a:effectLst/>
                          <a:latin typeface="微軟正黑體" panose="020B0604030504040204" pitchFamily="34" charset="-120"/>
                          <a:ea typeface="微軟正黑體" panose="020B0604030504040204" pitchFamily="34" charset="-120"/>
                        </a:rPr>
                        <a:t>、</a:t>
                      </a:r>
                      <a:r>
                        <a:rPr lang="en-US" sz="1600" kern="100">
                          <a:effectLst/>
                          <a:latin typeface="微軟正黑體" panose="020B0604030504040204" pitchFamily="34" charset="-120"/>
                          <a:ea typeface="微軟正黑體" panose="020B0604030504040204" pitchFamily="34" charset="-120"/>
                        </a:rPr>
                        <a:t>4-2_</a:t>
                      </a:r>
                      <a:r>
                        <a:rPr lang="zh-TW" sz="1600" kern="100">
                          <a:effectLst/>
                          <a:latin typeface="微軟正黑體" panose="020B0604030504040204" pitchFamily="34" charset="-120"/>
                          <a:ea typeface="微軟正黑體" panose="020B0604030504040204" pitchFamily="34" charset="-120"/>
                        </a:rPr>
                        <a:t>文化創意產業系實習課程家長同意書</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5"/>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5</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5_</a:t>
                      </a:r>
                      <a:r>
                        <a:rPr lang="zh-TW" sz="1600" kern="100">
                          <a:effectLst/>
                          <a:latin typeface="微軟正黑體" panose="020B0604030504040204" pitchFamily="34" charset="-120"/>
                          <a:ea typeface="微軟正黑體" panose="020B0604030504040204" pitchFamily="34" charset="-120"/>
                        </a:rPr>
                        <a:t>弘光科技大學校外實習學生住宿環境自我評估紀錄表</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6"/>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6</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6_</a:t>
                      </a:r>
                      <a:r>
                        <a:rPr lang="zh-TW" sz="1600" kern="100">
                          <a:effectLst/>
                          <a:latin typeface="微軟正黑體" panose="020B0604030504040204" pitchFamily="34" charset="-120"/>
                          <a:ea typeface="微軟正黑體" panose="020B0604030504040204" pitchFamily="34" charset="-120"/>
                        </a:rPr>
                        <a:t>弘光科技大學校外實習學生個別實習計畫</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dirty="0">
                          <a:effectLst/>
                          <a:latin typeface="微軟正黑體" panose="020B0604030504040204" pitchFamily="34" charset="-120"/>
                          <a:ea typeface="微軟正黑體" panose="020B0604030504040204" pitchFamily="34" charset="-120"/>
                          <a:sym typeface="Wingdings"/>
                        </a:rPr>
                        <a:t></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7"/>
                  </a:ext>
                </a:extLst>
              </a:tr>
              <a:tr h="215900">
                <a:tc>
                  <a:txBody>
                    <a:bodyPr/>
                    <a:lstStyle/>
                    <a:p>
                      <a:pPr marL="304800" algn="ctr">
                        <a:spcAft>
                          <a:spcPts val="0"/>
                        </a:spcAft>
                      </a:pPr>
                      <a:r>
                        <a:rPr lang="en-US" sz="1600" kern="100" dirty="0">
                          <a:effectLst/>
                          <a:latin typeface="微軟正黑體" panose="020B0604030504040204" pitchFamily="34" charset="-120"/>
                          <a:ea typeface="微軟正黑體" panose="020B0604030504040204" pitchFamily="34" charset="-120"/>
                        </a:rPr>
                        <a:t>7</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nchor="ctr"/>
                </a:tc>
                <a:tc>
                  <a:txBody>
                    <a:bodyPr/>
                    <a:lstStyle/>
                    <a:p>
                      <a:pPr algn="just">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21_</a:t>
                      </a:r>
                      <a:r>
                        <a:rPr lang="zh-TW" sz="1600" kern="100" dirty="0">
                          <a:effectLst/>
                          <a:latin typeface="微軟正黑體" panose="020B0604030504040204" pitchFamily="34" charset="-120"/>
                          <a:ea typeface="微軟正黑體" panose="020B0604030504040204" pitchFamily="34" charset="-120"/>
                        </a:rPr>
                        <a:t>弘光科技大學學生校外實習合約書</a:t>
                      </a:r>
                    </a:p>
                  </a:txBody>
                  <a:tcPr marL="61943" marR="61943" marT="0" marB="0" anchor="ctr"/>
                </a:tc>
                <a:tc>
                  <a:txBody>
                    <a:bodyPr/>
                    <a:lstStyle/>
                    <a:p>
                      <a:pPr marL="304800" algn="ctr">
                        <a:lnSpc>
                          <a:spcPts val="3000"/>
                        </a:lnSpc>
                        <a:spcAft>
                          <a:spcPts val="0"/>
                        </a:spcAft>
                      </a:pPr>
                      <a:r>
                        <a:rPr lang="en-US" sz="24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tc>
                <a:tc>
                  <a:txBody>
                    <a:bodyPr/>
                    <a:lstStyle/>
                    <a:p>
                      <a:pPr marL="304800" algn="ctr">
                        <a:lnSpc>
                          <a:spcPts val="3000"/>
                        </a:lnSpc>
                        <a:spcAft>
                          <a:spcPts val="0"/>
                        </a:spcAft>
                      </a:pPr>
                      <a:r>
                        <a:rPr lang="en-US" sz="24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1943" marR="61943" marT="0" marB="0"/>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202193193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endParaRPr lang="en-US" altLang="zh-TW" sz="2600" b="1" dirty="0">
              <a:solidFill>
                <a:srgbClr val="FF6600"/>
              </a:solidFill>
              <a:latin typeface="微軟正黑體" panose="020B0604030504040204" pitchFamily="34" charset="-120"/>
              <a:ea typeface="微軟正黑體" panose="020B0604030504040204" pitchFamily="34" charset="-120"/>
            </a:endParaRPr>
          </a:p>
        </p:txBody>
      </p:sp>
      <p:graphicFrame>
        <p:nvGraphicFramePr>
          <p:cNvPr id="2" name="表格 1"/>
          <p:cNvGraphicFramePr>
            <a:graphicFrameLocks noGrp="1"/>
          </p:cNvGraphicFramePr>
          <p:nvPr>
            <p:extLst>
              <p:ext uri="{D42A27DB-BD31-4B8C-83A1-F6EECF244321}">
                <p14:modId xmlns:p14="http://schemas.microsoft.com/office/powerpoint/2010/main" val="3000586670"/>
              </p:ext>
            </p:extLst>
          </p:nvPr>
        </p:nvGraphicFramePr>
        <p:xfrm>
          <a:off x="457200" y="1957229"/>
          <a:ext cx="8087713" cy="1981200"/>
        </p:xfrm>
        <a:graphic>
          <a:graphicData uri="http://schemas.openxmlformats.org/drawingml/2006/table">
            <a:tbl>
              <a:tblPr firstRow="1" firstCol="1" bandRow="1">
                <a:tableStyleId>{21E4AEA4-8DFA-4A89-87EB-49C32662AFE0}</a:tableStyleId>
              </a:tblPr>
              <a:tblGrid>
                <a:gridCol w="423383">
                  <a:extLst>
                    <a:ext uri="{9D8B030D-6E8A-4147-A177-3AD203B41FA5}">
                      <a16:colId xmlns:a16="http://schemas.microsoft.com/office/drawing/2014/main" xmlns="" val="20000"/>
                    </a:ext>
                  </a:extLst>
                </a:gridCol>
                <a:gridCol w="5521009">
                  <a:extLst>
                    <a:ext uri="{9D8B030D-6E8A-4147-A177-3AD203B41FA5}">
                      <a16:colId xmlns:a16="http://schemas.microsoft.com/office/drawing/2014/main" xmlns="" val="20001"/>
                    </a:ext>
                  </a:extLst>
                </a:gridCol>
                <a:gridCol w="724095">
                  <a:extLst>
                    <a:ext uri="{9D8B030D-6E8A-4147-A177-3AD203B41FA5}">
                      <a16:colId xmlns:a16="http://schemas.microsoft.com/office/drawing/2014/main" xmlns="" val="20002"/>
                    </a:ext>
                  </a:extLst>
                </a:gridCol>
                <a:gridCol w="724947">
                  <a:extLst>
                    <a:ext uri="{9D8B030D-6E8A-4147-A177-3AD203B41FA5}">
                      <a16:colId xmlns:a16="http://schemas.microsoft.com/office/drawing/2014/main" xmlns="" val="20003"/>
                    </a:ext>
                  </a:extLst>
                </a:gridCol>
                <a:gridCol w="694279">
                  <a:extLst>
                    <a:ext uri="{9D8B030D-6E8A-4147-A177-3AD203B41FA5}">
                      <a16:colId xmlns:a16="http://schemas.microsoft.com/office/drawing/2014/main" xmlns="" val="20004"/>
                    </a:ext>
                  </a:extLst>
                </a:gridCol>
              </a:tblGrid>
              <a:tr h="0">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項次</a:t>
                      </a:r>
                    </a:p>
                  </a:txBody>
                  <a:tcPr marL="68580" marR="68580" marT="0" marB="0" anchor="ctr"/>
                </a:tc>
                <a:tc>
                  <a:txBody>
                    <a:bodyPr/>
                    <a:lstStyle/>
                    <a:p>
                      <a:pPr marL="304800" algn="ctr">
                        <a:spcAft>
                          <a:spcPts val="0"/>
                        </a:spcAft>
                      </a:pPr>
                      <a:r>
                        <a:rPr lang="zh-TW" sz="1600" kern="100">
                          <a:effectLst/>
                          <a:latin typeface="微軟正黑體" panose="020B0604030504040204" pitchFamily="34" charset="-120"/>
                          <a:ea typeface="微軟正黑體" panose="020B0604030504040204" pitchFamily="34" charset="-120"/>
                        </a:rPr>
                        <a:t>表單名稱</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機構</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學生</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老師</a:t>
                      </a:r>
                    </a:p>
                  </a:txBody>
                  <a:tcPr marL="68580" marR="68580" marT="0" marB="0" anchor="ctr"/>
                </a:tc>
                <a:extLst>
                  <a:ext uri="{0D108BD9-81ED-4DB2-BD59-A6C34878D82A}">
                    <a16:rowId xmlns:a16="http://schemas.microsoft.com/office/drawing/2014/main" xmlns="" val="10000"/>
                  </a:ext>
                </a:extLst>
              </a:tr>
              <a:tr h="0">
                <a:tc gridSpan="5">
                  <a:txBody>
                    <a:bodyPr/>
                    <a:lstStyle/>
                    <a:p>
                      <a:pPr marL="304800" algn="ctr">
                        <a:spcAft>
                          <a:spcPts val="0"/>
                        </a:spcAft>
                      </a:pPr>
                      <a:r>
                        <a:rPr lang="zh-TW" sz="1600" kern="100">
                          <a:effectLst/>
                          <a:latin typeface="微軟正黑體" panose="020B0604030504040204" pitchFamily="34" charset="-120"/>
                          <a:ea typeface="微軟正黑體" panose="020B0604030504040204" pitchFamily="34" charset="-120"/>
                        </a:rPr>
                        <a:t>實習中</a:t>
                      </a:r>
                    </a:p>
                  </a:txBody>
                  <a:tcPr marL="68580" marR="68580"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1"/>
                  </a:ext>
                </a:extLst>
              </a:tr>
              <a:tr h="316865">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1</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7-1_</a:t>
                      </a:r>
                      <a:r>
                        <a:rPr lang="zh-TW" sz="1600" kern="100">
                          <a:effectLst/>
                          <a:latin typeface="微軟正黑體" panose="020B0604030504040204" pitchFamily="34" charset="-120"/>
                          <a:ea typeface="微軟正黑體" panose="020B0604030504040204" pitchFamily="34" charset="-120"/>
                        </a:rPr>
                        <a:t>文化創意產業系校外實習學生訪視紀錄表</a:t>
                      </a:r>
                    </a:p>
                  </a:txBody>
                  <a:tcPr marL="68580" marR="68580" marT="0" marB="0" anchor="ctr"/>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2"/>
                  </a:ext>
                </a:extLst>
              </a:tr>
              <a:tr h="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2</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7-2_</a:t>
                      </a:r>
                      <a:r>
                        <a:rPr lang="zh-TW" sz="1600" kern="100">
                          <a:effectLst/>
                          <a:latin typeface="微軟正黑體" panose="020B0604030504040204" pitchFamily="34" charset="-120"/>
                          <a:ea typeface="微軟正黑體" panose="020B0604030504040204" pitchFamily="34" charset="-120"/>
                        </a:rPr>
                        <a:t>弘光科技大學學生校外實習機構訪視評估表</a:t>
                      </a:r>
                    </a:p>
                  </a:txBody>
                  <a:tcPr marL="68580" marR="68580" marT="0" marB="0" anchor="ctr"/>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3"/>
                  </a:ext>
                </a:extLst>
              </a:tr>
              <a:tr h="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3</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9_</a:t>
                      </a:r>
                      <a:r>
                        <a:rPr lang="zh-TW" sz="1600" kern="100" dirty="0">
                          <a:effectLst/>
                          <a:latin typeface="微軟正黑體" panose="020B0604030504040204" pitchFamily="34" charset="-120"/>
                          <a:ea typeface="微軟正黑體" panose="020B0604030504040204" pitchFamily="34" charset="-120"/>
                        </a:rPr>
                        <a:t>文化創意產業系實習工作週記暨時數紀錄表</a:t>
                      </a:r>
                      <a:r>
                        <a:rPr lang="en-US" sz="1600" kern="100" dirty="0">
                          <a:effectLst/>
                          <a:latin typeface="微軟正黑體" panose="020B0604030504040204" pitchFamily="34" charset="-120"/>
                          <a:ea typeface="微軟正黑體" panose="020B0604030504040204" pitchFamily="34" charset="-120"/>
                        </a:rPr>
                        <a:t>(</a:t>
                      </a:r>
                      <a:r>
                        <a:rPr lang="zh-TW" sz="1600" kern="100" dirty="0">
                          <a:effectLst/>
                          <a:latin typeface="微軟正黑體" panose="020B0604030504040204" pitchFamily="34" charset="-120"/>
                          <a:ea typeface="微軟正黑體" panose="020B0604030504040204" pitchFamily="34" charset="-120"/>
                        </a:rPr>
                        <a:t>填寫上傳</a:t>
                      </a:r>
                      <a:r>
                        <a:rPr lang="en-US" sz="1600" kern="100" dirty="0">
                          <a:effectLst/>
                          <a:latin typeface="微軟正黑體" panose="020B0604030504040204" pitchFamily="34" charset="-120"/>
                          <a:ea typeface="微軟正黑體" panose="020B0604030504040204" pitchFamily="34" charset="-120"/>
                        </a:rPr>
                        <a:t>)</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812164484"/>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endParaRPr lang="en-US" altLang="zh-TW" sz="2600" b="1" dirty="0">
              <a:solidFill>
                <a:srgbClr val="FF6600"/>
              </a:solidFill>
              <a:latin typeface="微軟正黑體" panose="020B0604030504040204" pitchFamily="34" charset="-120"/>
              <a:ea typeface="微軟正黑體" panose="020B0604030504040204" pitchFamily="34" charset="-120"/>
            </a:endParaRPr>
          </a:p>
        </p:txBody>
      </p:sp>
      <p:graphicFrame>
        <p:nvGraphicFramePr>
          <p:cNvPr id="3" name="表格 2"/>
          <p:cNvGraphicFramePr>
            <a:graphicFrameLocks noGrp="1"/>
          </p:cNvGraphicFramePr>
          <p:nvPr>
            <p:extLst>
              <p:ext uri="{D42A27DB-BD31-4B8C-83A1-F6EECF244321}">
                <p14:modId xmlns:p14="http://schemas.microsoft.com/office/powerpoint/2010/main" val="4019571079"/>
              </p:ext>
            </p:extLst>
          </p:nvPr>
        </p:nvGraphicFramePr>
        <p:xfrm>
          <a:off x="472966" y="1117704"/>
          <a:ext cx="8071947" cy="3623315"/>
        </p:xfrm>
        <a:graphic>
          <a:graphicData uri="http://schemas.openxmlformats.org/drawingml/2006/table">
            <a:tbl>
              <a:tblPr firstRow="1" firstCol="1" bandRow="1">
                <a:tableStyleId>{21E4AEA4-8DFA-4A89-87EB-49C32662AFE0}</a:tableStyleId>
              </a:tblPr>
              <a:tblGrid>
                <a:gridCol w="422557">
                  <a:extLst>
                    <a:ext uri="{9D8B030D-6E8A-4147-A177-3AD203B41FA5}">
                      <a16:colId xmlns:a16="http://schemas.microsoft.com/office/drawing/2014/main" xmlns="" val="20000"/>
                    </a:ext>
                  </a:extLst>
                </a:gridCol>
                <a:gridCol w="5510247">
                  <a:extLst>
                    <a:ext uri="{9D8B030D-6E8A-4147-A177-3AD203B41FA5}">
                      <a16:colId xmlns:a16="http://schemas.microsoft.com/office/drawing/2014/main" xmlns="" val="20001"/>
                    </a:ext>
                  </a:extLst>
                </a:gridCol>
                <a:gridCol w="722683">
                  <a:extLst>
                    <a:ext uri="{9D8B030D-6E8A-4147-A177-3AD203B41FA5}">
                      <a16:colId xmlns:a16="http://schemas.microsoft.com/office/drawing/2014/main" xmlns="" val="20002"/>
                    </a:ext>
                  </a:extLst>
                </a:gridCol>
                <a:gridCol w="723534">
                  <a:extLst>
                    <a:ext uri="{9D8B030D-6E8A-4147-A177-3AD203B41FA5}">
                      <a16:colId xmlns:a16="http://schemas.microsoft.com/office/drawing/2014/main" xmlns="" val="20003"/>
                    </a:ext>
                  </a:extLst>
                </a:gridCol>
                <a:gridCol w="692926">
                  <a:extLst>
                    <a:ext uri="{9D8B030D-6E8A-4147-A177-3AD203B41FA5}">
                      <a16:colId xmlns:a16="http://schemas.microsoft.com/office/drawing/2014/main" xmlns="" val="20004"/>
                    </a:ext>
                  </a:extLst>
                </a:gridCol>
              </a:tblGrid>
              <a:tr h="451036">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項次</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表單名稱</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機構</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學生</a:t>
                      </a:r>
                    </a:p>
                  </a:txBody>
                  <a:tcPr marL="68580" marR="68580" marT="0" marB="0" anchor="ctr"/>
                </a:tc>
                <a:tc>
                  <a:txBody>
                    <a:bodyPr/>
                    <a:lstStyle/>
                    <a:p>
                      <a:pPr marL="304800" algn="ctr">
                        <a:spcAft>
                          <a:spcPts val="0"/>
                        </a:spcAft>
                      </a:pPr>
                      <a:r>
                        <a:rPr lang="zh-TW" sz="1600" kern="100" dirty="0">
                          <a:effectLst/>
                          <a:latin typeface="微軟正黑體" panose="020B0604030504040204" pitchFamily="34" charset="-120"/>
                          <a:ea typeface="微軟正黑體" panose="020B0604030504040204" pitchFamily="34" charset="-120"/>
                        </a:rPr>
                        <a:t>老師</a:t>
                      </a:r>
                    </a:p>
                  </a:txBody>
                  <a:tcPr marL="68580" marR="68580" marT="0" marB="0" anchor="ctr"/>
                </a:tc>
                <a:extLst>
                  <a:ext uri="{0D108BD9-81ED-4DB2-BD59-A6C34878D82A}">
                    <a16:rowId xmlns:a16="http://schemas.microsoft.com/office/drawing/2014/main" xmlns="" val="10000"/>
                  </a:ext>
                </a:extLst>
              </a:tr>
              <a:tr h="263105">
                <a:tc gridSpan="5">
                  <a:txBody>
                    <a:bodyPr/>
                    <a:lstStyle/>
                    <a:p>
                      <a:pPr marL="304800" algn="ctr">
                        <a:spcAft>
                          <a:spcPts val="0"/>
                        </a:spcAft>
                      </a:pPr>
                      <a:r>
                        <a:rPr lang="zh-TW" sz="1600" kern="100">
                          <a:effectLst/>
                          <a:latin typeface="微軟正黑體" panose="020B0604030504040204" pitchFamily="34" charset="-120"/>
                          <a:ea typeface="微軟正黑體" panose="020B0604030504040204" pitchFamily="34" charset="-120"/>
                        </a:rPr>
                        <a:t>實習後</a:t>
                      </a:r>
                    </a:p>
                  </a:txBody>
                  <a:tcPr marL="68580" marR="68580"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1"/>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1</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9_</a:t>
                      </a:r>
                      <a:r>
                        <a:rPr lang="zh-TW" sz="1600" kern="100">
                          <a:effectLst/>
                          <a:latin typeface="微軟正黑體" panose="020B0604030504040204" pitchFamily="34" charset="-120"/>
                          <a:ea typeface="微軟正黑體" panose="020B0604030504040204" pitchFamily="34" charset="-120"/>
                        </a:rPr>
                        <a:t>文化創意產業系實習工作週記暨時數紀錄表</a:t>
                      </a:r>
                      <a:r>
                        <a:rPr lang="en-US" sz="1600" kern="100">
                          <a:effectLst/>
                          <a:latin typeface="微軟正黑體" panose="020B0604030504040204" pitchFamily="34" charset="-120"/>
                          <a:ea typeface="微軟正黑體" panose="020B0604030504040204" pitchFamily="34" charset="-120"/>
                        </a:rPr>
                        <a:t>(</a:t>
                      </a:r>
                      <a:r>
                        <a:rPr lang="zh-TW" sz="1600" kern="100">
                          <a:effectLst/>
                          <a:latin typeface="微軟正黑體" panose="020B0604030504040204" pitchFamily="34" charset="-120"/>
                          <a:ea typeface="微軟正黑體" panose="020B0604030504040204" pitchFamily="34" charset="-120"/>
                        </a:rPr>
                        <a:t>印出簽名</a:t>
                      </a:r>
                      <a:r>
                        <a:rPr lang="en-US" sz="1600" kern="100">
                          <a:effectLst/>
                          <a:latin typeface="微軟正黑體" panose="020B0604030504040204" pitchFamily="34" charset="-120"/>
                          <a:ea typeface="微軟正黑體" panose="020B0604030504040204" pitchFamily="34" charset="-120"/>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sym typeface="Wingdings"/>
                        </a:rPr>
                        <a:t></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2"/>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2</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10_</a:t>
                      </a:r>
                      <a:r>
                        <a:rPr lang="zh-TW" sz="1600" kern="100">
                          <a:effectLst/>
                          <a:latin typeface="微軟正黑體" panose="020B0604030504040204" pitchFamily="34" charset="-120"/>
                          <a:ea typeface="微軟正黑體" panose="020B0604030504040204" pitchFamily="34" charset="-120"/>
                        </a:rPr>
                        <a:t>文化創意產業系校外實習學生滿意度與建議表</a:t>
                      </a: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3"/>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3</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文化創意產業系校外實習書面報告</a:t>
                      </a: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sym typeface="Wingdings"/>
                        </a:rPr>
                        <a:t></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4"/>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4</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algn="just">
                        <a:spcAft>
                          <a:spcPts val="0"/>
                        </a:spcAft>
                      </a:pPr>
                      <a:r>
                        <a:rPr lang="zh-TW" sz="1600" kern="100">
                          <a:effectLst/>
                          <a:latin typeface="微軟正黑體" panose="020B0604030504040204" pitchFamily="34" charset="-120"/>
                          <a:ea typeface="微軟正黑體" panose="020B0604030504040204" pitchFamily="34" charset="-120"/>
                        </a:rPr>
                        <a:t>附件</a:t>
                      </a:r>
                      <a:r>
                        <a:rPr lang="en-US" sz="1600" kern="100">
                          <a:effectLst/>
                          <a:latin typeface="微軟正黑體" panose="020B0604030504040204" pitchFamily="34" charset="-120"/>
                          <a:ea typeface="微軟正黑體" panose="020B0604030504040204" pitchFamily="34" charset="-120"/>
                        </a:rPr>
                        <a:t>11-1_</a:t>
                      </a:r>
                      <a:r>
                        <a:rPr lang="zh-TW" sz="1600" kern="100">
                          <a:effectLst/>
                          <a:latin typeface="微軟正黑體" panose="020B0604030504040204" pitchFamily="34" charset="-120"/>
                          <a:ea typeface="微軟正黑體" panose="020B0604030504040204" pitchFamily="34" charset="-120"/>
                        </a:rPr>
                        <a:t>弘光科技大學文化創意產業系實習評分表</a:t>
                      </a: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sym typeface="Wingdings"/>
                        </a:rPr>
                        <a:t></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5"/>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5</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marL="304800">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11-2_</a:t>
                      </a:r>
                      <a:r>
                        <a:rPr lang="zh-TW" sz="1600" kern="100" dirty="0">
                          <a:effectLst/>
                          <a:latin typeface="微軟正黑體" panose="020B0604030504040204" pitchFamily="34" charset="-120"/>
                          <a:ea typeface="微軟正黑體" panose="020B0604030504040204" pitchFamily="34" charset="-120"/>
                        </a:rPr>
                        <a:t>弘光科技大學文創系學生實習滿意度問卷調查表</a:t>
                      </a: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sym typeface="Wingdings"/>
                        </a:rPr>
                        <a:t></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a:effectLst/>
                          <a:latin typeface="微軟正黑體" panose="020B0604030504040204" pitchFamily="34" charset="-120"/>
                          <a:ea typeface="微軟正黑體" panose="020B0604030504040204" pitchFamily="34" charset="-120"/>
                        </a:rPr>
                        <a:t> </a:t>
                      </a:r>
                      <a:endParaRPr lang="zh-TW" sz="1600" kern="10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6"/>
                  </a:ext>
                </a:extLst>
              </a:tr>
              <a:tr h="469830">
                <a:tc>
                  <a:txBody>
                    <a:bodyPr/>
                    <a:lstStyle/>
                    <a:p>
                      <a:pPr marL="304800" algn="ctr">
                        <a:spcAft>
                          <a:spcPts val="0"/>
                        </a:spcAft>
                      </a:pPr>
                      <a:r>
                        <a:rPr lang="en-US" sz="1600" kern="100">
                          <a:effectLst/>
                          <a:latin typeface="微軟正黑體" panose="020B0604030504040204" pitchFamily="34" charset="-120"/>
                          <a:ea typeface="微軟正黑體" panose="020B0604030504040204" pitchFamily="34" charset="-120"/>
                        </a:rPr>
                        <a:t>6</a:t>
                      </a:r>
                      <a:endParaRPr lang="zh-TW" sz="1600" kern="100">
                        <a:effectLst/>
                        <a:latin typeface="微軟正黑體" panose="020B0604030504040204" pitchFamily="34" charset="-120"/>
                        <a:ea typeface="微軟正黑體" panose="020B0604030504040204" pitchFamily="34" charset="-120"/>
                      </a:endParaRPr>
                    </a:p>
                  </a:txBody>
                  <a:tcPr marL="68580" marR="68580" marT="0" marB="0" anchor="ctr"/>
                </a:tc>
                <a:tc>
                  <a:txBody>
                    <a:bodyPr/>
                    <a:lstStyle/>
                    <a:p>
                      <a:pPr marL="304800" algn="just">
                        <a:spcAft>
                          <a:spcPts val="0"/>
                        </a:spcAft>
                      </a:pPr>
                      <a:r>
                        <a:rPr lang="zh-TW" sz="1600" kern="100" dirty="0">
                          <a:effectLst/>
                          <a:latin typeface="微軟正黑體" panose="020B0604030504040204" pitchFamily="34" charset="-120"/>
                          <a:ea typeface="微軟正黑體" panose="020B0604030504040204" pitchFamily="34" charset="-120"/>
                        </a:rPr>
                        <a:t>附件</a:t>
                      </a:r>
                      <a:r>
                        <a:rPr lang="en-US" sz="1600" kern="100" dirty="0">
                          <a:effectLst/>
                          <a:latin typeface="微軟正黑體" panose="020B0604030504040204" pitchFamily="34" charset="-120"/>
                          <a:ea typeface="微軟正黑體" panose="020B0604030504040204" pitchFamily="34" charset="-120"/>
                        </a:rPr>
                        <a:t>12_</a:t>
                      </a:r>
                      <a:r>
                        <a:rPr lang="zh-TW" sz="1600" kern="100" dirty="0">
                          <a:effectLst/>
                          <a:latin typeface="微軟正黑體" panose="020B0604030504040204" pitchFamily="34" charset="-120"/>
                          <a:ea typeface="微軟正黑體" panose="020B0604030504040204" pitchFamily="34" charset="-120"/>
                        </a:rPr>
                        <a:t>弘光科技大學文化創意產業系學生校外實習實習時數證明書</a:t>
                      </a:r>
                    </a:p>
                  </a:txBody>
                  <a:tcPr marL="68580" marR="68580" marT="0" marB="0" anchor="ctr"/>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sym typeface="Wingdings"/>
                        </a:rPr>
                        <a:t></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tc>
                  <a:txBody>
                    <a:bodyPr/>
                    <a:lstStyle/>
                    <a:p>
                      <a:pPr marL="304800" algn="ctr">
                        <a:lnSpc>
                          <a:spcPts val="3000"/>
                        </a:lnSpc>
                        <a:spcAft>
                          <a:spcPts val="0"/>
                        </a:spcAft>
                      </a:pPr>
                      <a:r>
                        <a:rPr lang="en-US" sz="1600" kern="100" dirty="0">
                          <a:effectLst/>
                          <a:latin typeface="微軟正黑體" panose="020B0604030504040204" pitchFamily="34" charset="-120"/>
                          <a:ea typeface="微軟正黑體" panose="020B0604030504040204" pitchFamily="34" charset="-120"/>
                        </a:rPr>
                        <a:t> </a:t>
                      </a:r>
                      <a:endParaRPr lang="zh-TW" sz="1600" kern="100" dirty="0">
                        <a:effectLst/>
                        <a:latin typeface="微軟正黑體" panose="020B0604030504040204" pitchFamily="34" charset="-120"/>
                        <a:ea typeface="微軟正黑體" panose="020B0604030504040204" pitchFamily="34" charset="-120"/>
                      </a:endParaRPr>
                    </a:p>
                  </a:txBody>
                  <a:tcPr marL="68580" marR="68580" marT="0" marB="0"/>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72565919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624375" y="615702"/>
            <a:ext cx="4334328" cy="1384995"/>
          </a:xfrm>
          <a:prstGeom prst="rect">
            <a:avLst/>
          </a:prstGeom>
          <a:noFill/>
        </p:spPr>
        <p:txBody>
          <a:bodyPr wrap="none" rtlCol="0">
            <a:spAutoFit/>
          </a:bodyPr>
          <a:lstStyle/>
          <a:p>
            <a:r>
              <a:rPr lang="zh-TW" altLang="en-US" sz="2800" b="1" dirty="0">
                <a:solidFill>
                  <a:srgbClr val="FF6600"/>
                </a:solidFill>
                <a:latin typeface="微軟正黑體" panose="020B0604030504040204" pitchFamily="34" charset="-120"/>
                <a:ea typeface="微軟正黑體" panose="020B0604030504040204" pitchFamily="34" charset="-120"/>
              </a:rPr>
              <a:t>警政服務宣導</a:t>
            </a:r>
            <a:endParaRPr lang="en-US" altLang="zh-TW" sz="2800" b="1" dirty="0">
              <a:solidFill>
                <a:srgbClr val="FF6600"/>
              </a:solidFill>
              <a:latin typeface="微軟正黑體" panose="020B0604030504040204" pitchFamily="34" charset="-120"/>
              <a:ea typeface="微軟正黑體" panose="020B0604030504040204" pitchFamily="34" charset="-120"/>
              <a:hlinkClick r:id="rId2"/>
            </a:endParaRPr>
          </a:p>
          <a:p>
            <a:endParaRPr lang="en-US" altLang="zh-TW" sz="2800" b="1" dirty="0">
              <a:solidFill>
                <a:srgbClr val="FF6600"/>
              </a:solidFill>
              <a:latin typeface="微軟正黑體" panose="020B0604030504040204" pitchFamily="34" charset="-120"/>
              <a:ea typeface="微軟正黑體" panose="020B0604030504040204" pitchFamily="34" charset="-120"/>
              <a:hlinkClick r:id="rId2"/>
            </a:endParaRPr>
          </a:p>
          <a:p>
            <a:r>
              <a:rPr lang="en-US" altLang="zh-TW" sz="2800" b="1" dirty="0">
                <a:solidFill>
                  <a:srgbClr val="FF6600"/>
                </a:solidFill>
                <a:latin typeface="微軟正黑體" panose="020B0604030504040204" pitchFamily="34" charset="-120"/>
                <a:ea typeface="微軟正黑體" panose="020B0604030504040204" pitchFamily="34" charset="-120"/>
                <a:hlinkClick r:id="rId2"/>
              </a:rPr>
              <a:t>https://reurl.cc/xGOAE1</a:t>
            </a:r>
            <a:endParaRPr lang="en-US" altLang="zh-TW" sz="2800" b="1" dirty="0">
              <a:solidFill>
                <a:srgbClr val="FF6600"/>
              </a:solidFill>
              <a:latin typeface="微軟正黑體" panose="020B0604030504040204" pitchFamily="34" charset="-120"/>
              <a:ea typeface="微軟正黑體" panose="020B0604030504040204" pitchFamily="34" charset="-120"/>
            </a:endParaRPr>
          </a:p>
        </p:txBody>
      </p:sp>
      <p:pic>
        <p:nvPicPr>
          <p:cNvPr id="7" name="圖片 6"/>
          <p:cNvPicPr/>
          <p:nvPr/>
        </p:nvPicPr>
        <p:blipFill>
          <a:blip r:embed="rId3"/>
          <a:stretch>
            <a:fillRect/>
          </a:stretch>
        </p:blipFill>
        <p:spPr>
          <a:xfrm>
            <a:off x="1223962" y="2668946"/>
            <a:ext cx="6734175" cy="1919605"/>
          </a:xfrm>
          <a:prstGeom prst="rect">
            <a:avLst/>
          </a:prstGeom>
        </p:spPr>
      </p:pic>
    </p:spTree>
    <p:extLst>
      <p:ext uri="{BB962C8B-B14F-4D97-AF65-F5344CB8AC3E}">
        <p14:creationId xmlns:p14="http://schemas.microsoft.com/office/powerpoint/2010/main" val="248887573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624375" y="615702"/>
            <a:ext cx="7370929" cy="1569660"/>
          </a:xfrm>
          <a:prstGeom prst="rect">
            <a:avLst/>
          </a:prstGeom>
          <a:noFill/>
        </p:spPr>
        <p:txBody>
          <a:bodyPr wrap="none" rtlCol="0">
            <a:spAutoFit/>
          </a:bodyPr>
          <a:lstStyle/>
          <a:p>
            <a:r>
              <a:rPr lang="zh-TW" altLang="en-US" sz="2800" b="1" dirty="0">
                <a:solidFill>
                  <a:srgbClr val="FF6600"/>
                </a:solidFill>
                <a:latin typeface="微軟正黑體" panose="020B0604030504040204" pitchFamily="34" charset="-120"/>
                <a:ea typeface="微軟正黑體" panose="020B0604030504040204" pitchFamily="34" charset="-120"/>
              </a:rPr>
              <a:t>守護安全註冊使用程序</a:t>
            </a:r>
            <a:endParaRPr lang="en-US" altLang="zh-TW" sz="2800" b="1" dirty="0">
              <a:solidFill>
                <a:srgbClr val="FF6600"/>
              </a:solidFill>
              <a:latin typeface="微軟正黑體" panose="020B0604030504040204" pitchFamily="34" charset="-120"/>
              <a:ea typeface="微軟正黑體" panose="020B0604030504040204" pitchFamily="34" charset="-120"/>
            </a:endParaRPr>
          </a:p>
          <a:p>
            <a:endParaRPr lang="en-US" altLang="zh-TW" sz="2800" b="1" dirty="0">
              <a:solidFill>
                <a:srgbClr val="FF6600"/>
              </a:solidFill>
              <a:latin typeface="微軟正黑體" panose="020B0604030504040204" pitchFamily="34" charset="-120"/>
              <a:ea typeface="微軟正黑體" panose="020B0604030504040204" pitchFamily="34" charset="-120"/>
              <a:hlinkClick r:id="rId2"/>
            </a:endParaRPr>
          </a:p>
          <a:p>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於</a:t>
            </a:r>
            <a:r>
              <a:rPr lang="en-US" altLang="zh-TW" sz="2000" dirty="0">
                <a:latin typeface="微軟正黑體" panose="020B0604030504040204" pitchFamily="34" charset="-120"/>
                <a:ea typeface="微軟正黑體" panose="020B0604030504040204" pitchFamily="34" charset="-120"/>
              </a:rPr>
              <a:t>App </a:t>
            </a:r>
            <a:r>
              <a:rPr lang="zh-TW" altLang="en-US" sz="2000" dirty="0">
                <a:latin typeface="微軟正黑體" panose="020B0604030504040204" pitchFamily="34" charset="-120"/>
                <a:ea typeface="微軟正黑體" panose="020B0604030504040204" pitchFamily="34" charset="-120"/>
              </a:rPr>
              <a:t>首頁點選「守護安全」，按「註冊」鍵，輸入個人資訊</a:t>
            </a:r>
          </a:p>
          <a:p>
            <a:r>
              <a:rPr lang="zh-TW" altLang="en-US" sz="2000" dirty="0">
                <a:latin typeface="微軟正黑體" panose="020B0604030504040204" pitchFamily="34" charset="-120"/>
                <a:ea typeface="微軟正黑體" panose="020B0604030504040204" pitchFamily="34" charset="-120"/>
              </a:rPr>
              <a:t>並同意遵守「守護安全服務定意書」，按下註冊鍵。</a:t>
            </a:r>
            <a:endParaRPr lang="en-US" altLang="zh-TW" sz="2000" dirty="0">
              <a:latin typeface="微軟正黑體" panose="020B0604030504040204" pitchFamily="34" charset="-120"/>
              <a:ea typeface="微軟正黑體" panose="020B0604030504040204" pitchFamily="34" charset="-120"/>
            </a:endParaRPr>
          </a:p>
        </p:txBody>
      </p:sp>
      <p:pic>
        <p:nvPicPr>
          <p:cNvPr id="4" name="圖片 3"/>
          <p:cNvPicPr>
            <a:picLocks noChangeAspect="1"/>
          </p:cNvPicPr>
          <p:nvPr/>
        </p:nvPicPr>
        <p:blipFill>
          <a:blip r:embed="rId3"/>
          <a:stretch>
            <a:fillRect/>
          </a:stretch>
        </p:blipFill>
        <p:spPr>
          <a:xfrm>
            <a:off x="1534840" y="2335681"/>
            <a:ext cx="1317407" cy="2340000"/>
          </a:xfrm>
          <a:prstGeom prst="rect">
            <a:avLst/>
          </a:prstGeom>
        </p:spPr>
      </p:pic>
      <p:pic>
        <p:nvPicPr>
          <p:cNvPr id="5" name="圖片 4"/>
          <p:cNvPicPr>
            <a:picLocks noChangeAspect="1"/>
          </p:cNvPicPr>
          <p:nvPr/>
        </p:nvPicPr>
        <p:blipFill>
          <a:blip r:embed="rId4"/>
          <a:stretch>
            <a:fillRect/>
          </a:stretch>
        </p:blipFill>
        <p:spPr>
          <a:xfrm>
            <a:off x="3838910" y="2335681"/>
            <a:ext cx="1321363" cy="2340000"/>
          </a:xfrm>
          <a:prstGeom prst="rect">
            <a:avLst/>
          </a:prstGeom>
        </p:spPr>
      </p:pic>
      <p:pic>
        <p:nvPicPr>
          <p:cNvPr id="8" name="圖片 7"/>
          <p:cNvPicPr>
            <a:picLocks noChangeAspect="1"/>
          </p:cNvPicPr>
          <p:nvPr/>
        </p:nvPicPr>
        <p:blipFill>
          <a:blip r:embed="rId5"/>
          <a:stretch>
            <a:fillRect/>
          </a:stretch>
        </p:blipFill>
        <p:spPr>
          <a:xfrm>
            <a:off x="6146936" y="2335681"/>
            <a:ext cx="1313221" cy="2340000"/>
          </a:xfrm>
          <a:prstGeom prst="rect">
            <a:avLst/>
          </a:prstGeom>
        </p:spPr>
      </p:pic>
      <p:cxnSp>
        <p:nvCxnSpPr>
          <p:cNvPr id="10" name="直線單箭頭接點 9"/>
          <p:cNvCxnSpPr>
            <a:endCxn id="5" idx="1"/>
          </p:cNvCxnSpPr>
          <p:nvPr/>
        </p:nvCxnSpPr>
        <p:spPr>
          <a:xfrm>
            <a:off x="2852247" y="3494762"/>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13" name="直線單箭頭接點 12"/>
          <p:cNvCxnSpPr/>
          <p:nvPr/>
        </p:nvCxnSpPr>
        <p:spPr>
          <a:xfrm>
            <a:off x="5156317" y="3494762"/>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1" name="矩形 10"/>
          <p:cNvSpPr/>
          <p:nvPr/>
        </p:nvSpPr>
        <p:spPr>
          <a:xfrm>
            <a:off x="2404997" y="2780778"/>
            <a:ext cx="350729" cy="375781"/>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矩形 11"/>
          <p:cNvSpPr/>
          <p:nvPr/>
        </p:nvSpPr>
        <p:spPr>
          <a:xfrm>
            <a:off x="3921302" y="3345434"/>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6143635" y="3794830"/>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794490436"/>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624375" y="615702"/>
            <a:ext cx="7382149" cy="707886"/>
          </a:xfrm>
          <a:prstGeom prst="rect">
            <a:avLst/>
          </a:prstGeom>
          <a:noFill/>
        </p:spPr>
        <p:txBody>
          <a:bodyPr wrap="none" rtlCol="0">
            <a:spAutoFit/>
          </a:bodyPr>
          <a:lstStyle/>
          <a:p>
            <a:r>
              <a:rPr lang="en-US" altLang="zh-TW" sz="2000" dirty="0">
                <a:latin typeface="微軟正黑體" panose="020B0604030504040204" pitchFamily="34" charset="-120"/>
                <a:ea typeface="微軟正黑體" panose="020B0604030504040204" pitchFamily="34" charset="-120"/>
              </a:rPr>
              <a:t>2. </a:t>
            </a:r>
            <a:r>
              <a:rPr lang="zh-TW" altLang="en-US" sz="2000" dirty="0">
                <a:latin typeface="微軟正黑體" panose="020B0604030504040204" pitchFamily="34" charset="-120"/>
                <a:ea typeface="微軟正黑體" panose="020B0604030504040204" pitchFamily="34" charset="-120"/>
              </a:rPr>
              <a:t>點選「開通帳號」，系統將會自動寄送開通碼簡訊，依簡訊內</a:t>
            </a:r>
          </a:p>
          <a:p>
            <a:r>
              <a:rPr lang="zh-TW" altLang="en-US" sz="2000" dirty="0">
                <a:latin typeface="微軟正黑體" panose="020B0604030504040204" pitchFamily="34" charset="-120"/>
                <a:ea typeface="微軟正黑體" panose="020B0604030504040204" pitchFamily="34" charset="-120"/>
              </a:rPr>
              <a:t>開通碼輸入後，完成帳號開通即可使用本項服務。</a:t>
            </a:r>
            <a:endParaRPr lang="en-US" altLang="zh-TW" sz="2000" dirty="0">
              <a:latin typeface="微軟正黑體" panose="020B0604030504040204" pitchFamily="34" charset="-120"/>
              <a:ea typeface="微軟正黑體" panose="020B0604030504040204" pitchFamily="34" charset="-120"/>
            </a:endParaRPr>
          </a:p>
        </p:txBody>
      </p:sp>
      <p:cxnSp>
        <p:nvCxnSpPr>
          <p:cNvPr id="10" name="直線單箭頭接點 9"/>
          <p:cNvCxnSpPr/>
          <p:nvPr/>
        </p:nvCxnSpPr>
        <p:spPr>
          <a:xfrm>
            <a:off x="2852247" y="2968670"/>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13" name="直線單箭頭接點 12"/>
          <p:cNvCxnSpPr/>
          <p:nvPr/>
        </p:nvCxnSpPr>
        <p:spPr>
          <a:xfrm>
            <a:off x="5156317" y="2968670"/>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pic>
        <p:nvPicPr>
          <p:cNvPr id="3" name="圖片 2"/>
          <p:cNvPicPr>
            <a:picLocks noChangeAspect="1"/>
          </p:cNvPicPr>
          <p:nvPr/>
        </p:nvPicPr>
        <p:blipFill>
          <a:blip r:embed="rId2"/>
          <a:stretch>
            <a:fillRect/>
          </a:stretch>
        </p:blipFill>
        <p:spPr>
          <a:xfrm>
            <a:off x="1516402" y="1798670"/>
            <a:ext cx="1370759" cy="2340000"/>
          </a:xfrm>
          <a:prstGeom prst="rect">
            <a:avLst/>
          </a:prstGeom>
        </p:spPr>
      </p:pic>
      <p:pic>
        <p:nvPicPr>
          <p:cNvPr id="7" name="圖片 6"/>
          <p:cNvPicPr>
            <a:picLocks noChangeAspect="1"/>
          </p:cNvPicPr>
          <p:nvPr/>
        </p:nvPicPr>
        <p:blipFill>
          <a:blip r:embed="rId3"/>
          <a:stretch>
            <a:fillRect/>
          </a:stretch>
        </p:blipFill>
        <p:spPr>
          <a:xfrm>
            <a:off x="3838910" y="1798670"/>
            <a:ext cx="1370759" cy="2340000"/>
          </a:xfrm>
          <a:prstGeom prst="rect">
            <a:avLst/>
          </a:prstGeom>
        </p:spPr>
      </p:pic>
      <p:pic>
        <p:nvPicPr>
          <p:cNvPr id="9" name="圖片 8"/>
          <p:cNvPicPr>
            <a:picLocks noChangeAspect="1"/>
          </p:cNvPicPr>
          <p:nvPr/>
        </p:nvPicPr>
        <p:blipFill>
          <a:blip r:embed="rId4"/>
          <a:stretch>
            <a:fillRect/>
          </a:stretch>
        </p:blipFill>
        <p:spPr>
          <a:xfrm>
            <a:off x="6108582" y="1798670"/>
            <a:ext cx="1385342" cy="2340000"/>
          </a:xfrm>
          <a:prstGeom prst="rect">
            <a:avLst/>
          </a:prstGeom>
        </p:spPr>
      </p:pic>
      <p:sp>
        <p:nvSpPr>
          <p:cNvPr id="12" name="矩形 11"/>
          <p:cNvSpPr/>
          <p:nvPr/>
        </p:nvSpPr>
        <p:spPr>
          <a:xfrm>
            <a:off x="3921302" y="2819342"/>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6192351" y="2254686"/>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48241240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624375" y="615702"/>
            <a:ext cx="7382149" cy="707886"/>
          </a:xfrm>
          <a:prstGeom prst="rect">
            <a:avLst/>
          </a:prstGeom>
          <a:noFill/>
        </p:spPr>
        <p:txBody>
          <a:bodyPr wrap="none" rtlCol="0">
            <a:spAutoFit/>
          </a:bodyPr>
          <a:lstStyle/>
          <a:p>
            <a:r>
              <a:rPr lang="en-US" altLang="zh-TW" sz="2000" dirty="0">
                <a:latin typeface="微軟正黑體" panose="020B0604030504040204" pitchFamily="34" charset="-120"/>
                <a:ea typeface="微軟正黑體" panose="020B0604030504040204" pitchFamily="34" charset="-120"/>
              </a:rPr>
              <a:t>2. </a:t>
            </a:r>
            <a:r>
              <a:rPr lang="zh-TW" altLang="en-US" sz="2000" dirty="0">
                <a:latin typeface="微軟正黑體" panose="020B0604030504040204" pitchFamily="34" charset="-120"/>
                <a:ea typeface="微軟正黑體" panose="020B0604030504040204" pitchFamily="34" charset="-120"/>
              </a:rPr>
              <a:t>點選「開通帳號」，系統將會自動寄送開通碼簡訊，依簡訊內</a:t>
            </a:r>
          </a:p>
          <a:p>
            <a:r>
              <a:rPr lang="zh-TW" altLang="en-US" sz="2000" dirty="0">
                <a:latin typeface="微軟正黑體" panose="020B0604030504040204" pitchFamily="34" charset="-120"/>
                <a:ea typeface="微軟正黑體" panose="020B0604030504040204" pitchFamily="34" charset="-120"/>
              </a:rPr>
              <a:t>開通碼輸入後，完成帳號開通即可使用本項服務。</a:t>
            </a:r>
            <a:endParaRPr lang="en-US" altLang="zh-TW" sz="2000" dirty="0">
              <a:latin typeface="微軟正黑體" panose="020B0604030504040204" pitchFamily="34" charset="-120"/>
              <a:ea typeface="微軟正黑體" panose="020B0604030504040204" pitchFamily="34" charset="-120"/>
            </a:endParaRPr>
          </a:p>
        </p:txBody>
      </p:sp>
      <p:pic>
        <p:nvPicPr>
          <p:cNvPr id="4" name="圖片 3"/>
          <p:cNvPicPr>
            <a:picLocks noChangeAspect="1"/>
          </p:cNvPicPr>
          <p:nvPr/>
        </p:nvPicPr>
        <p:blipFill>
          <a:blip r:embed="rId2"/>
          <a:stretch>
            <a:fillRect/>
          </a:stretch>
        </p:blipFill>
        <p:spPr>
          <a:xfrm>
            <a:off x="1421729" y="1809589"/>
            <a:ext cx="1408044" cy="2340000"/>
          </a:xfrm>
          <a:prstGeom prst="rect">
            <a:avLst/>
          </a:prstGeom>
        </p:spPr>
      </p:pic>
      <p:cxnSp>
        <p:nvCxnSpPr>
          <p:cNvPr id="10" name="直線單箭頭接點 9"/>
          <p:cNvCxnSpPr/>
          <p:nvPr/>
        </p:nvCxnSpPr>
        <p:spPr>
          <a:xfrm>
            <a:off x="2852247" y="2968670"/>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pic>
        <p:nvPicPr>
          <p:cNvPr id="5" name="圖片 4"/>
          <p:cNvPicPr>
            <a:picLocks noChangeAspect="1"/>
          </p:cNvPicPr>
          <p:nvPr/>
        </p:nvPicPr>
        <p:blipFill>
          <a:blip r:embed="rId3"/>
          <a:stretch>
            <a:fillRect/>
          </a:stretch>
        </p:blipFill>
        <p:spPr>
          <a:xfrm>
            <a:off x="3822624" y="1809589"/>
            <a:ext cx="1437953" cy="2340000"/>
          </a:xfrm>
          <a:prstGeom prst="rect">
            <a:avLst/>
          </a:prstGeom>
        </p:spPr>
      </p:pic>
      <p:pic>
        <p:nvPicPr>
          <p:cNvPr id="8" name="圖片 7"/>
          <p:cNvPicPr>
            <a:picLocks noChangeAspect="1"/>
          </p:cNvPicPr>
          <p:nvPr/>
        </p:nvPicPr>
        <p:blipFill>
          <a:blip r:embed="rId4"/>
          <a:stretch>
            <a:fillRect/>
          </a:stretch>
        </p:blipFill>
        <p:spPr>
          <a:xfrm>
            <a:off x="6215917" y="1809589"/>
            <a:ext cx="1392061" cy="2340000"/>
          </a:xfrm>
          <a:prstGeom prst="rect">
            <a:avLst/>
          </a:prstGeom>
        </p:spPr>
      </p:pic>
      <p:cxnSp>
        <p:nvCxnSpPr>
          <p:cNvPr id="13" name="直線單箭頭接點 12"/>
          <p:cNvCxnSpPr/>
          <p:nvPr/>
        </p:nvCxnSpPr>
        <p:spPr>
          <a:xfrm>
            <a:off x="5244291" y="2981198"/>
            <a:ext cx="986663" cy="10919"/>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12" name="矩形 11"/>
          <p:cNvSpPr/>
          <p:nvPr/>
        </p:nvSpPr>
        <p:spPr>
          <a:xfrm>
            <a:off x="4002981" y="2417263"/>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p:cNvSpPr/>
          <p:nvPr/>
        </p:nvSpPr>
        <p:spPr>
          <a:xfrm>
            <a:off x="1581895" y="2545317"/>
            <a:ext cx="1077238" cy="21791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109990463"/>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852866" y="2481645"/>
            <a:ext cx="5557483" cy="2246769"/>
          </a:xfrm>
          <a:prstGeom prst="rect">
            <a:avLst/>
          </a:prstGeom>
          <a:noFill/>
        </p:spPr>
        <p:txBody>
          <a:bodyPr wrap="none" rtlCol="0">
            <a:spAutoFit/>
          </a:bodyPr>
          <a:lstStyle/>
          <a:p>
            <a:r>
              <a:rPr lang="zh-TW" altLang="en-US" sz="2800" b="1" dirty="0">
                <a:solidFill>
                  <a:srgbClr val="FF6600"/>
                </a:solidFill>
                <a:latin typeface="微軟正黑體" panose="020B0604030504040204" pitchFamily="34" charset="-120"/>
                <a:ea typeface="微軟正黑體" panose="020B0604030504040204" pitchFamily="34" charset="-120"/>
              </a:rPr>
              <a:t>性侵害、性騷擾、性霸凌</a:t>
            </a:r>
            <a:endParaRPr lang="en-US" altLang="zh-TW" sz="2800" b="1" dirty="0">
              <a:solidFill>
                <a:srgbClr val="FF6600"/>
              </a:solidFill>
              <a:latin typeface="微軟正黑體" panose="020B0604030504040204" pitchFamily="34" charset="-120"/>
              <a:ea typeface="微軟正黑體" panose="020B0604030504040204" pitchFamily="34" charset="-120"/>
            </a:endParaRPr>
          </a:p>
          <a:p>
            <a:endParaRPr lang="en-US" altLang="zh-TW" sz="2800" b="1" dirty="0">
              <a:solidFill>
                <a:srgbClr val="FF6600"/>
              </a:solidFill>
              <a:latin typeface="微軟正黑體" panose="020B0604030504040204" pitchFamily="34" charset="-120"/>
              <a:ea typeface="微軟正黑體" panose="020B0604030504040204" pitchFamily="34" charset="-120"/>
            </a:endParaRPr>
          </a:p>
          <a:p>
            <a:r>
              <a:rPr lang="en-US" altLang="zh-TW" sz="2800" dirty="0">
                <a:latin typeface="微軟正黑體" panose="020B0604030504040204" pitchFamily="34" charset="-120"/>
                <a:ea typeface="微軟正黑體" panose="020B0604030504040204" pitchFamily="34" charset="-120"/>
              </a:rPr>
              <a:t>2022 </a:t>
            </a:r>
            <a:r>
              <a:rPr lang="zh-TW" altLang="en-US" sz="2800" dirty="0">
                <a:latin typeface="微軟正黑體" panose="020B0604030504040204" pitchFamily="34" charset="-120"/>
                <a:ea typeface="微軟正黑體" panose="020B0604030504040204" pitchFamily="34" charset="-120"/>
              </a:rPr>
              <a:t>弘光科大性平會</a:t>
            </a:r>
          </a:p>
          <a:p>
            <a:r>
              <a:rPr lang="en-US" altLang="zh-TW" sz="2800" dirty="0">
                <a:latin typeface="微軟正黑體" panose="020B0604030504040204" pitchFamily="34" charset="-120"/>
                <a:ea typeface="微軟正黑體" panose="020B0604030504040204" pitchFamily="34" charset="-120"/>
                <a:hlinkClick r:id="rId2"/>
              </a:rPr>
              <a:t>http://geec.hk.edu.tw/main.php</a:t>
            </a:r>
            <a:endParaRPr lang="en-US" altLang="zh-TW" sz="2800" dirty="0">
              <a:latin typeface="微軟正黑體" panose="020B0604030504040204" pitchFamily="34" charset="-120"/>
              <a:ea typeface="微軟正黑體" panose="020B0604030504040204" pitchFamily="34" charset="-120"/>
            </a:endParaRPr>
          </a:p>
          <a:p>
            <a:endParaRPr lang="en-US" altLang="zh-TW" sz="28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47497516"/>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57020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校園性侵害性騷擾或性霸凌防治準則適用對象</a:t>
            </a:r>
            <a:endParaRPr lang="en-US" altLang="zh-TW" sz="1100" dirty="0">
              <a:latin typeface="微軟正黑體" panose="020B0604030504040204" pitchFamily="34" charset="-120"/>
              <a:ea typeface="微軟正黑體" panose="020B0604030504040204" pitchFamily="34" charset="-120"/>
              <a:cs typeface="Times New Roman" panose="02020603050405020304" pitchFamily="18" charset="0"/>
            </a:endParaRPr>
          </a:p>
          <a:p>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一、教師：指專任教師、 兼任教師、代理教師、代課教師、教官、運用於</a:t>
            </a:r>
            <a:r>
              <a:rPr lang="zh-TW" altLang="en-US" sz="2000" b="1" dirty="0">
                <a:solidFill>
                  <a:srgbClr val="FF0000"/>
                </a:solidFill>
                <a:latin typeface="微軟正黑體" panose="020B0604030504040204" pitchFamily="34" charset="-120"/>
                <a:ea typeface="微軟正黑體" panose="020B0604030504040204" pitchFamily="34" charset="-120"/>
              </a:rPr>
              <a:t>協助教學之志願服務人員</a:t>
            </a:r>
            <a:r>
              <a:rPr lang="zh-TW" altLang="en-US" sz="2000" dirty="0">
                <a:latin typeface="微軟正黑體" panose="020B0604030504040204" pitchFamily="34" charset="-120"/>
                <a:ea typeface="微軟正黑體" panose="020B0604030504040204" pitchFamily="34" charset="-120"/>
              </a:rPr>
              <a:t>、實際執行教學之</a:t>
            </a:r>
            <a:r>
              <a:rPr lang="zh-TW" altLang="en-US" sz="2000" b="1" dirty="0">
                <a:solidFill>
                  <a:srgbClr val="FF0000"/>
                </a:solidFill>
                <a:latin typeface="微軟正黑體" panose="020B0604030504040204" pitchFamily="34" charset="-120"/>
                <a:ea typeface="微軟正黑體" panose="020B0604030504040204" pitchFamily="34" charset="-120"/>
              </a:rPr>
              <a:t>教育實習人員</a:t>
            </a:r>
            <a:r>
              <a:rPr lang="zh-TW" altLang="en-US" sz="2000" dirty="0">
                <a:latin typeface="微軟正黑體" panose="020B0604030504040204" pitchFamily="34" charset="-120"/>
                <a:ea typeface="微軟正黑體" panose="020B0604030504040204" pitchFamily="34" charset="-120"/>
              </a:rPr>
              <a:t>及其他執行教學或研究之人員。 </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二、職員、工友：指前款 教師以外，固定、定期執行學校事務， </a:t>
            </a:r>
            <a:r>
              <a:rPr lang="zh-TW" altLang="en-US" sz="2000" b="1" dirty="0">
                <a:solidFill>
                  <a:srgbClr val="FF0000"/>
                </a:solidFill>
                <a:latin typeface="微軟正黑體" panose="020B0604030504040204" pitchFamily="34" charset="-120"/>
                <a:ea typeface="微軟正黑體" panose="020B0604030504040204" pitchFamily="34" charset="-120"/>
              </a:rPr>
              <a:t>或運用於協助學校事務之志願服務人員</a:t>
            </a:r>
            <a:r>
              <a:rPr lang="zh-TW" altLang="en-US" sz="2000" dirty="0">
                <a:latin typeface="微軟正黑體" panose="020B0604030504040204" pitchFamily="34" charset="-120"/>
                <a:ea typeface="微軟正黑體" panose="020B0604030504040204" pitchFamily="34" charset="-120"/>
              </a:rPr>
              <a:t>。 </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三、學生：指具有學籍、</a:t>
            </a:r>
            <a:r>
              <a:rPr lang="zh-TW" altLang="en-US" sz="2000" b="1" dirty="0">
                <a:solidFill>
                  <a:srgbClr val="FF0000"/>
                </a:solidFill>
                <a:latin typeface="微軟正黑體" panose="020B0604030504040204" pitchFamily="34" charset="-120"/>
                <a:ea typeface="微軟正黑體" panose="020B0604030504040204" pitchFamily="34" charset="-120"/>
              </a:rPr>
              <a:t>學制轉銜期間未具學籍者</a:t>
            </a:r>
            <a:r>
              <a:rPr lang="zh-TW" altLang="en-US" sz="2000" dirty="0">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接受進修推廣教育者</a:t>
            </a:r>
            <a:r>
              <a:rPr lang="zh-TW" altLang="en-US" sz="2000" dirty="0">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交換學生</a:t>
            </a:r>
            <a:r>
              <a:rPr lang="zh-TW" altLang="en-US" sz="2000" dirty="0">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教育實習學生</a:t>
            </a:r>
            <a:r>
              <a:rPr lang="zh-TW" altLang="en-US" sz="2000" dirty="0">
                <a:latin typeface="微軟正黑體" panose="020B0604030504040204" pitchFamily="34" charset="-120"/>
                <a:ea typeface="微軟正黑體" panose="020B0604030504040204" pitchFamily="34" charset="-120"/>
              </a:rPr>
              <a:t>或</a:t>
            </a:r>
            <a:r>
              <a:rPr lang="zh-TW" altLang="en-US" sz="2000" b="1" dirty="0">
                <a:solidFill>
                  <a:srgbClr val="FF0000"/>
                </a:solidFill>
                <a:latin typeface="微軟正黑體" panose="020B0604030504040204" pitchFamily="34" charset="-120"/>
                <a:ea typeface="微軟正黑體" panose="020B0604030504040204" pitchFamily="34" charset="-120"/>
              </a:rPr>
              <a:t>研修生</a:t>
            </a:r>
            <a:r>
              <a:rPr lang="zh-TW" altLang="en-US" sz="2000" dirty="0">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1704490465"/>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33910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何謂「性侵害、性騷擾、性霸凌」</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性侵害</a:t>
            </a:r>
            <a:r>
              <a:rPr lang="zh-TW" altLang="en-US" sz="2000" dirty="0">
                <a:latin typeface="微軟正黑體" panose="020B0604030504040204" pitchFamily="34" charset="-120"/>
                <a:ea typeface="微軟正黑體" panose="020B0604030504040204" pitchFamily="34" charset="-120"/>
              </a:rPr>
              <a:t>，係指對於男女以強暴、脅迫、恐嚇、催眠術或其他違反其意願之方法，進行</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（一）以性器進入他人之性器、肛門或口腔，或使之接合之行為。</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（二）以性器以外之其他</a:t>
            </a:r>
            <a:r>
              <a:rPr lang="zh-TW" altLang="en-US" sz="2000" dirty="0">
                <a:solidFill>
                  <a:srgbClr val="FF0000"/>
                </a:solidFill>
                <a:latin typeface="微軟正黑體" panose="020B0604030504040204" pitchFamily="34" charset="-120"/>
                <a:ea typeface="微軟正黑體" panose="020B0604030504040204" pitchFamily="34" charset="-120"/>
              </a:rPr>
              <a:t>身體部位</a:t>
            </a:r>
            <a:r>
              <a:rPr lang="zh-TW" altLang="en-US" sz="2000" dirty="0">
                <a:latin typeface="微軟正黑體" panose="020B0604030504040204" pitchFamily="34" charset="-120"/>
                <a:ea typeface="微軟正黑體" panose="020B0604030504040204" pitchFamily="34" charset="-120"/>
              </a:rPr>
              <a:t>或</a:t>
            </a:r>
            <a:r>
              <a:rPr lang="zh-TW" altLang="en-US" sz="2000" dirty="0">
                <a:solidFill>
                  <a:srgbClr val="FF0000"/>
                </a:solidFill>
                <a:latin typeface="微軟正黑體" panose="020B0604030504040204" pitchFamily="34" charset="-120"/>
                <a:ea typeface="微軟正黑體" panose="020B0604030504040204" pitchFamily="34" charset="-120"/>
              </a:rPr>
              <a:t>器物</a:t>
            </a:r>
            <a:r>
              <a:rPr lang="zh-TW" altLang="en-US" sz="2000" dirty="0">
                <a:latin typeface="微軟正黑體" panose="020B0604030504040204" pitchFamily="34" charset="-120"/>
                <a:ea typeface="微軟正黑體" panose="020B0604030504040204" pitchFamily="34" charset="-120"/>
              </a:rPr>
              <a:t>進入他人之性器、肛門，或使之接合之行為。</a:t>
            </a:r>
          </a:p>
        </p:txBody>
      </p:sp>
    </p:spTree>
    <p:extLst>
      <p:ext uri="{BB962C8B-B14F-4D97-AF65-F5344CB8AC3E}">
        <p14:creationId xmlns:p14="http://schemas.microsoft.com/office/powerpoint/2010/main" val="1530331674"/>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57020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主觀上令人感到不舒服即構成性騷擾</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性騷擾</a:t>
            </a:r>
            <a:r>
              <a:rPr lang="zh-TW" altLang="en-US" sz="2000" dirty="0">
                <a:latin typeface="微軟正黑體" panose="020B0604030504040204" pitchFamily="34" charset="-120"/>
                <a:ea typeface="微軟正黑體" panose="020B0604030504040204" pitchFamily="34" charset="-120"/>
              </a:rPr>
              <a:t>：指符合下列情形之一，且未達性侵害之程度者：</a:t>
            </a:r>
            <a:br>
              <a:rPr lang="zh-TW" altLang="en-US" sz="2000" dirty="0">
                <a:latin typeface="微軟正黑體" panose="020B0604030504040204" pitchFamily="34" charset="-120"/>
                <a:ea typeface="微軟正黑體" panose="020B0604030504040204" pitchFamily="34" charset="-120"/>
              </a:rPr>
            </a:br>
            <a:r>
              <a:rPr lang="zh-TW" altLang="en-US" sz="2000" dirty="0">
                <a:latin typeface="微軟正黑體" panose="020B0604030504040204" pitchFamily="34" charset="-120"/>
                <a:ea typeface="微軟正黑體" panose="020B0604030504040204" pitchFamily="34" charset="-120"/>
              </a:rPr>
              <a:t>（一）以明示或暗示之方式，從事不受歡迎且具有性意味或性別歧視之言詞或行為，致影響他人之人格尊嚴、學習、或工作之機會或表現者。</a:t>
            </a:r>
            <a:br>
              <a:rPr lang="zh-TW" altLang="en-US" sz="2000" dirty="0">
                <a:latin typeface="微軟正黑體" panose="020B0604030504040204" pitchFamily="34" charset="-120"/>
                <a:ea typeface="微軟正黑體" panose="020B0604030504040204" pitchFamily="34" charset="-120"/>
              </a:rPr>
            </a:br>
            <a:r>
              <a:rPr lang="zh-TW" altLang="en-US" sz="2000" dirty="0">
                <a:latin typeface="微軟正黑體" panose="020B0604030504040204" pitchFamily="34" charset="-120"/>
                <a:ea typeface="微軟正黑體" panose="020B0604030504040204" pitchFamily="34" charset="-120"/>
              </a:rPr>
              <a:t>（二）以性或性別有關之行為，作為自己或他人獲得、喪失或減損其學習或工作有關權益之條件者。</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例如：色瞇瞇的窺視或盯視、令人不舒服的黃色笑話、暴露狂、有意無意的身體碰觸，或是其他身體侵犯行為</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等，皆可構成性騷擾的行為。</a:t>
            </a:r>
          </a:p>
        </p:txBody>
      </p:sp>
    </p:spTree>
    <p:extLst>
      <p:ext uri="{BB962C8B-B14F-4D97-AF65-F5344CB8AC3E}">
        <p14:creationId xmlns:p14="http://schemas.microsoft.com/office/powerpoint/2010/main" val="117058379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8" name="表格 7"/>
          <p:cNvGraphicFramePr>
            <a:graphicFrameLocks noGrp="1"/>
          </p:cNvGraphicFramePr>
          <p:nvPr>
            <p:extLst>
              <p:ext uri="{D42A27DB-BD31-4B8C-83A1-F6EECF244321}">
                <p14:modId xmlns:p14="http://schemas.microsoft.com/office/powerpoint/2010/main" val="3442515467"/>
              </p:ext>
            </p:extLst>
          </p:nvPr>
        </p:nvGraphicFramePr>
        <p:xfrm>
          <a:off x="755709" y="549962"/>
          <a:ext cx="7616983" cy="4023360"/>
        </p:xfrm>
        <a:graphic>
          <a:graphicData uri="http://schemas.openxmlformats.org/drawingml/2006/table">
            <a:tbl>
              <a:tblPr firstRow="1" bandRow="1">
                <a:tableStyleId>{21E4AEA4-8DFA-4A89-87EB-49C32662AFE0}</a:tableStyleId>
              </a:tblPr>
              <a:tblGrid>
                <a:gridCol w="1993972">
                  <a:extLst>
                    <a:ext uri="{9D8B030D-6E8A-4147-A177-3AD203B41FA5}">
                      <a16:colId xmlns:a16="http://schemas.microsoft.com/office/drawing/2014/main" xmlns="" val="20000"/>
                    </a:ext>
                  </a:extLst>
                </a:gridCol>
                <a:gridCol w="5623011">
                  <a:extLst>
                    <a:ext uri="{9D8B030D-6E8A-4147-A177-3AD203B41FA5}">
                      <a16:colId xmlns:a16="http://schemas.microsoft.com/office/drawing/2014/main" xmlns="" val="20001"/>
                    </a:ext>
                  </a:extLst>
                </a:gridCol>
              </a:tblGrid>
              <a:tr h="338918">
                <a:tc>
                  <a:txBody>
                    <a:bodyPr/>
                    <a:lstStyle/>
                    <a:p>
                      <a:r>
                        <a:rPr lang="zh-TW" altLang="en-US" sz="1800" dirty="0">
                          <a:latin typeface="微軟正黑體" panose="020B0604030504040204" pitchFamily="34" charset="-120"/>
                          <a:ea typeface="微軟正黑體" panose="020B0604030504040204" pitchFamily="34" charset="-120"/>
                        </a:rPr>
                        <a:t>類型</a:t>
                      </a:r>
                    </a:p>
                  </a:txBody>
                  <a:tcPr/>
                </a:tc>
                <a:tc>
                  <a:txBody>
                    <a:bodyPr/>
                    <a:lstStyle/>
                    <a:p>
                      <a:r>
                        <a:rPr lang="zh-TW" altLang="en-US" sz="1800" dirty="0">
                          <a:latin typeface="微軟正黑體" panose="020B0604030504040204" pitchFamily="34" charset="-120"/>
                          <a:ea typeface="微軟正黑體" panose="020B0604030504040204" pitchFamily="34" charset="-120"/>
                        </a:rPr>
                        <a:t>樣態</a:t>
                      </a:r>
                    </a:p>
                  </a:txBody>
                  <a:tcPr/>
                </a:tc>
                <a:extLst>
                  <a:ext uri="{0D108BD9-81ED-4DB2-BD59-A6C34878D82A}">
                    <a16:rowId xmlns:a16="http://schemas.microsoft.com/office/drawing/2014/main" xmlns="" val="10000"/>
                  </a:ext>
                </a:extLst>
              </a:tr>
              <a:tr h="881186">
                <a:tc>
                  <a:txBody>
                    <a:bodyPr/>
                    <a:lstStyle/>
                    <a:p>
                      <a:r>
                        <a:rPr lang="zh-TW" altLang="en-US" sz="1800" kern="1200" dirty="0">
                          <a:effectLst/>
                          <a:latin typeface="微軟正黑體" panose="020B0604030504040204" pitchFamily="34" charset="-120"/>
                          <a:ea typeface="微軟正黑體" panose="020B0604030504040204" pitchFamily="34" charset="-120"/>
                        </a:rPr>
                        <a:t>語言騷擾</a:t>
                      </a:r>
                      <a:endParaRPr lang="zh-TW" altLang="en-US" sz="1800" dirty="0">
                        <a:latin typeface="微軟正黑體" panose="020B0604030504040204" pitchFamily="34" charset="-120"/>
                        <a:ea typeface="微軟正黑體" panose="020B0604030504040204" pitchFamily="34" charset="-120"/>
                      </a:endParaRPr>
                    </a:p>
                  </a:txBody>
                  <a:tcPr/>
                </a:tc>
                <a:tc>
                  <a:txBody>
                    <a:bodyPr/>
                    <a:lstStyle/>
                    <a:p>
                      <a:r>
                        <a:rPr lang="zh-TW" altLang="en-US" sz="1800" kern="1200" dirty="0">
                          <a:effectLst/>
                          <a:latin typeface="微軟正黑體" panose="020B0604030504040204" pitchFamily="34" charset="-120"/>
                          <a:ea typeface="微軟正黑體" panose="020B0604030504040204" pitchFamily="34" charset="-120"/>
                        </a:rPr>
                        <a:t>包含性意涵、性別偏見或歧視行為及態度，甚或帶有侮辱、敵視或詆毀其他性別的言論。如：大波霸、娘娘腔等。</a:t>
                      </a:r>
                      <a:endParaRPr lang="zh-TW" altLang="en-US" sz="18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xmlns="" val="10001"/>
                  </a:ext>
                </a:extLst>
              </a:tr>
              <a:tr h="881186">
                <a:tc>
                  <a:txBody>
                    <a:bodyPr/>
                    <a:lstStyle/>
                    <a:p>
                      <a:r>
                        <a:rPr lang="zh-TW" altLang="en-US" sz="1800" kern="1200" dirty="0">
                          <a:effectLst/>
                          <a:latin typeface="微軟正黑體" panose="020B0604030504040204" pitchFamily="34" charset="-120"/>
                          <a:ea typeface="微軟正黑體" panose="020B0604030504040204" pitchFamily="34" charset="-120"/>
                        </a:rPr>
                        <a:t>肢體騷擾</a:t>
                      </a:r>
                      <a:endParaRPr lang="zh-TW" altLang="en-US" sz="1800" dirty="0">
                        <a:latin typeface="微軟正黑體" panose="020B0604030504040204" pitchFamily="34" charset="-120"/>
                        <a:ea typeface="微軟正黑體" panose="020B0604030504040204" pitchFamily="34" charset="-120"/>
                      </a:endParaRPr>
                    </a:p>
                  </a:txBody>
                  <a:tcPr/>
                </a:tc>
                <a:tc>
                  <a:txBody>
                    <a:bodyPr/>
                    <a:lstStyle/>
                    <a:p>
                      <a:r>
                        <a:rPr lang="zh-TW" altLang="en-US" sz="1800" kern="1200" dirty="0">
                          <a:effectLst/>
                          <a:latin typeface="微軟正黑體" panose="020B0604030504040204" pitchFamily="34" charset="-120"/>
                          <a:ea typeface="微軟正黑體" panose="020B0604030504040204" pitchFamily="34" charset="-120"/>
                        </a:rPr>
                        <a:t>任一性別對其他性別做出肢體上的動作，讓對方覺得不受尊重及不舒服。如：掀裙子、故意觸碰對方身體、偷窺、偷拍等。</a:t>
                      </a:r>
                      <a:endParaRPr lang="zh-TW" altLang="en-US" sz="18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xmlns="" val="10002"/>
                  </a:ext>
                </a:extLst>
              </a:tr>
              <a:tr h="881186">
                <a:tc>
                  <a:txBody>
                    <a:bodyPr/>
                    <a:lstStyle/>
                    <a:p>
                      <a:r>
                        <a:rPr lang="zh-TW" altLang="en-US" sz="1800" kern="1200" dirty="0">
                          <a:effectLst/>
                          <a:latin typeface="微軟正黑體" panose="020B0604030504040204" pitchFamily="34" charset="-120"/>
                          <a:ea typeface="微軟正黑體" panose="020B0604030504040204" pitchFamily="34" charset="-120"/>
                        </a:rPr>
                        <a:t>視覺騷擾</a:t>
                      </a:r>
                      <a:endParaRPr lang="zh-TW" altLang="en-US" sz="1800" dirty="0">
                        <a:latin typeface="微軟正黑體" panose="020B0604030504040204" pitchFamily="34" charset="-120"/>
                        <a:ea typeface="微軟正黑體" panose="020B0604030504040204" pitchFamily="34" charset="-120"/>
                      </a:endParaRPr>
                    </a:p>
                  </a:txBody>
                  <a:tcPr/>
                </a:tc>
                <a:tc>
                  <a:txBody>
                    <a:bodyPr/>
                    <a:lstStyle/>
                    <a:p>
                      <a:r>
                        <a:rPr lang="zh-TW" altLang="en-US" sz="1800" kern="1200" dirty="0">
                          <a:effectLst/>
                          <a:latin typeface="微軟正黑體" panose="020B0604030504040204" pitchFamily="34" charset="-120"/>
                          <a:ea typeface="微軟正黑體" panose="020B0604030504040204" pitchFamily="34" charset="-120"/>
                        </a:rPr>
                        <a:t>展示裸露色情圖片或是帶有貶抑任一性別意味的海報、宣傳單，造成當事人不舒服者。如：網路上散播性暗示圖片。</a:t>
                      </a:r>
                      <a:endParaRPr lang="zh-TW" altLang="en-US" sz="18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xmlns="" val="10003"/>
                  </a:ext>
                </a:extLst>
              </a:tr>
              <a:tr h="881186">
                <a:tc>
                  <a:txBody>
                    <a:bodyPr/>
                    <a:lstStyle/>
                    <a:p>
                      <a:r>
                        <a:rPr lang="zh-TW" altLang="en-US" sz="1800" kern="1200" dirty="0">
                          <a:effectLst/>
                          <a:latin typeface="微軟正黑體" panose="020B0604030504040204" pitchFamily="34" charset="-120"/>
                          <a:ea typeface="微軟正黑體" panose="020B0604030504040204" pitchFamily="34" charset="-120"/>
                        </a:rPr>
                        <a:t>不受歡迎的性追求或性要求</a:t>
                      </a:r>
                      <a:endParaRPr lang="zh-TW" altLang="en-US" sz="1800" dirty="0">
                        <a:latin typeface="微軟正黑體" panose="020B0604030504040204" pitchFamily="34" charset="-120"/>
                        <a:ea typeface="微軟正黑體" panose="020B0604030504040204" pitchFamily="34" charset="-120"/>
                      </a:endParaRPr>
                    </a:p>
                  </a:txBody>
                  <a:tcPr/>
                </a:tc>
                <a:tc>
                  <a:txBody>
                    <a:bodyPr/>
                    <a:lstStyle/>
                    <a:p>
                      <a:r>
                        <a:rPr lang="zh-TW" altLang="en-US" sz="1800" kern="1200" dirty="0">
                          <a:effectLst/>
                          <a:latin typeface="微軟正黑體" panose="020B0604030504040204" pitchFamily="34" charset="-120"/>
                          <a:ea typeface="微軟正黑體" panose="020B0604030504040204" pitchFamily="34" charset="-120"/>
                        </a:rPr>
                        <a:t>要求對方同意性服務作為交換利益條件的手段。如：老師以加分、及格等條件要求學生約會或趁機佔便宜等。</a:t>
                      </a:r>
                      <a:endParaRPr lang="zh-TW" altLang="en-US" sz="18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523339771"/>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862322"/>
          </a:xfrm>
          <a:prstGeom prst="rect">
            <a:avLst/>
          </a:prstGeom>
        </p:spPr>
        <p:txBody>
          <a:bodyPr wrap="square">
            <a:spAutoFit/>
          </a:bodyPr>
          <a:lstStyle/>
          <a:p>
            <a:pPr marL="342900" indent="-342900">
              <a:buFont typeface="Arial" panose="020B0604020202020204" pitchFamily="34" charset="0"/>
              <a:buChar char="•"/>
            </a:pPr>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性霸凌</a:t>
            </a:r>
            <a:r>
              <a:rPr lang="zh-TW" altLang="en-US" sz="2000" dirty="0">
                <a:latin typeface="微軟正黑體" panose="020B0604030504040204" pitchFamily="34" charset="-120"/>
                <a:ea typeface="微軟正黑體" panose="020B0604030504040204" pitchFamily="34" charset="-120"/>
              </a:rPr>
              <a:t>：指透過語言、肢體或其他暴力，對於他人之性別特徵、性別特質、性傾向或性別認同進行貶抑、攻擊或威脅之行為且非屬性騷擾者。</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例如：教職員工生對於他人（包含單一個人或校園</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教室中隱藏性別或性取向之不特定身分者）之性別特徵、性別特質、性傾向或性別認同</a:t>
            </a:r>
            <a:r>
              <a:rPr lang="zh-TW" altLang="en-US" sz="2000" b="1" dirty="0">
                <a:solidFill>
                  <a:srgbClr val="FF0000"/>
                </a:solidFill>
                <a:latin typeface="微軟正黑體" panose="020B0604030504040204" pitchFamily="34" charset="-120"/>
                <a:ea typeface="微軟正黑體" panose="020B0604030504040204" pitchFamily="34" charset="-120"/>
              </a:rPr>
              <a:t>進行貶抑之實</a:t>
            </a:r>
            <a:r>
              <a:rPr lang="zh-TW" altLang="en-US" sz="2000" dirty="0">
                <a:latin typeface="微軟正黑體" panose="020B0604030504040204" pitchFamily="34" charset="-120"/>
                <a:ea typeface="微軟正黑體" panose="020B0604030504040204" pitchFamily="34" charset="-120"/>
              </a:rPr>
              <a:t>，即應認屬性霸凌範圍，而非性騷擾。</a:t>
            </a:r>
          </a:p>
        </p:txBody>
      </p:sp>
    </p:spTree>
    <p:extLst>
      <p:ext uri="{BB962C8B-B14F-4D97-AF65-F5344CB8AC3E}">
        <p14:creationId xmlns:p14="http://schemas.microsoft.com/office/powerpoint/2010/main" val="316246986"/>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通報義務</a:t>
            </a:r>
            <a:endParaRPr lang="en-US" altLang="zh-TW" sz="2000" dirty="0">
              <a:latin typeface="微軟正黑體" panose="020B0604030504040204" pitchFamily="34" charset="-120"/>
              <a:ea typeface="微軟正黑體" panose="020B0604030504040204" pitchFamily="34" charset="-120"/>
            </a:endParaRPr>
          </a:p>
        </p:txBody>
      </p:sp>
      <p:graphicFrame>
        <p:nvGraphicFramePr>
          <p:cNvPr id="8" name="表格 7"/>
          <p:cNvGraphicFramePr>
            <a:graphicFrameLocks noGrp="1"/>
          </p:cNvGraphicFramePr>
          <p:nvPr>
            <p:extLst>
              <p:ext uri="{D42A27DB-BD31-4B8C-83A1-F6EECF244321}">
                <p14:modId xmlns:p14="http://schemas.microsoft.com/office/powerpoint/2010/main" val="1543352344"/>
              </p:ext>
            </p:extLst>
          </p:nvPr>
        </p:nvGraphicFramePr>
        <p:xfrm>
          <a:off x="653954" y="1072686"/>
          <a:ext cx="7816386" cy="3362960"/>
        </p:xfrm>
        <a:graphic>
          <a:graphicData uri="http://schemas.openxmlformats.org/drawingml/2006/table">
            <a:tbl>
              <a:tblPr firstRow="1" bandRow="1">
                <a:tableStyleId>{21E4AEA4-8DFA-4A89-87EB-49C32662AFE0}</a:tableStyleId>
              </a:tblPr>
              <a:tblGrid>
                <a:gridCol w="1621649">
                  <a:extLst>
                    <a:ext uri="{9D8B030D-6E8A-4147-A177-3AD203B41FA5}">
                      <a16:colId xmlns:a16="http://schemas.microsoft.com/office/drawing/2014/main" xmlns="" val="20000"/>
                    </a:ext>
                  </a:extLst>
                </a:gridCol>
                <a:gridCol w="2994882">
                  <a:extLst>
                    <a:ext uri="{9D8B030D-6E8A-4147-A177-3AD203B41FA5}">
                      <a16:colId xmlns:a16="http://schemas.microsoft.com/office/drawing/2014/main" xmlns="" val="20001"/>
                    </a:ext>
                  </a:extLst>
                </a:gridCol>
                <a:gridCol w="3199855">
                  <a:extLst>
                    <a:ext uri="{9D8B030D-6E8A-4147-A177-3AD203B41FA5}">
                      <a16:colId xmlns:a16="http://schemas.microsoft.com/office/drawing/2014/main" xmlns="" val="20002"/>
                    </a:ext>
                  </a:extLst>
                </a:gridCol>
              </a:tblGrid>
              <a:tr h="370840">
                <a:tc>
                  <a:txBody>
                    <a:bodyPr/>
                    <a:lstStyle/>
                    <a:p>
                      <a:endParaRPr lang="zh-TW" altLang="en-US" sz="1400" dirty="0">
                        <a:latin typeface="微軟正黑體" panose="020B0604030504040204" pitchFamily="34" charset="-120"/>
                        <a:ea typeface="微軟正黑體" panose="020B0604030504040204" pitchFamily="34" charset="-120"/>
                      </a:endParaRPr>
                    </a:p>
                  </a:txBody>
                  <a:tcPr/>
                </a:tc>
                <a:tc>
                  <a:txBody>
                    <a:bodyPr/>
                    <a:lstStyle/>
                    <a:p>
                      <a:r>
                        <a:rPr lang="zh-TW" altLang="en-US" sz="1400" dirty="0">
                          <a:latin typeface="微軟正黑體" panose="020B0604030504040204" pitchFamily="34" charset="-120"/>
                          <a:ea typeface="微軟正黑體" panose="020B0604030504040204" pitchFamily="34" charset="-120"/>
                        </a:rPr>
                        <a:t>二、安全維護事件</a:t>
                      </a:r>
                    </a:p>
                  </a:txBody>
                  <a:tcPr/>
                </a:tc>
                <a:tc>
                  <a:txBody>
                    <a:bodyPr/>
                    <a:lstStyle/>
                    <a:p>
                      <a:r>
                        <a:rPr lang="zh-TW" altLang="en-US" sz="1400" dirty="0">
                          <a:latin typeface="微軟正黑體" panose="020B0604030504040204" pitchFamily="34" charset="-120"/>
                          <a:ea typeface="微軟正黑體" panose="020B0604030504040204" pitchFamily="34" charset="-120"/>
                        </a:rPr>
                        <a:t>五、兒童少年保護事件</a:t>
                      </a:r>
                    </a:p>
                  </a:txBody>
                  <a:tcPr/>
                </a:tc>
                <a:extLst>
                  <a:ext uri="{0D108BD9-81ED-4DB2-BD59-A6C34878D82A}">
                    <a16:rowId xmlns:a16="http://schemas.microsoft.com/office/drawing/2014/main" xmlns="" val="1000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法定通報</a:t>
                      </a:r>
                      <a:r>
                        <a:rPr lang="en-US" altLang="zh-TW" sz="1400" dirty="0">
                          <a:latin typeface="微軟正黑體" panose="020B0604030504040204" pitchFamily="34" charset="-120"/>
                          <a:ea typeface="微軟正黑體" panose="020B0604030504040204" pitchFamily="34" charset="-120"/>
                        </a:rPr>
                        <a:t>(</a:t>
                      </a:r>
                      <a:r>
                        <a:rPr lang="zh-TW" altLang="en-US" sz="1400" dirty="0">
                          <a:latin typeface="微軟正黑體" panose="020B0604030504040204" pitchFamily="34" charset="-120"/>
                          <a:ea typeface="微軟正黑體" panose="020B0604030504040204" pitchFamily="34" charset="-120"/>
                        </a:rPr>
                        <a:t>乙級</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p>
                      <a:endParaRPr lang="zh-TW" altLang="en-US" sz="1400" dirty="0">
                        <a:latin typeface="微軟正黑體" panose="020B0604030504040204" pitchFamily="34" charset="-120"/>
                        <a:ea typeface="微軟正黑體" panose="020B0604030504040204" pitchFamily="34" charset="-12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性侵害、性騷擾 或性霸凌事件</a:t>
                      </a:r>
                      <a:endParaRPr lang="en-US" altLang="zh-TW" sz="1400" dirty="0">
                        <a:latin typeface="微軟正黑體" panose="020B0604030504040204" pitchFamily="34" charset="-120"/>
                        <a:ea typeface="微軟正黑體" panose="020B0604030504040204" pitchFamily="34" charset="-12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altLang="zh-TW" sz="1400" dirty="0">
                          <a:latin typeface="微軟正黑體" panose="020B0604030504040204" pitchFamily="34" charset="-120"/>
                          <a:ea typeface="微軟正黑體" panose="020B0604030504040204" pitchFamily="34" charset="-120"/>
                        </a:rPr>
                        <a:t>(18</a:t>
                      </a:r>
                      <a:r>
                        <a:rPr lang="zh-TW" altLang="en-US" sz="1400" dirty="0">
                          <a:latin typeface="微軟正黑體" panose="020B0604030504040204" pitchFamily="34" charset="-120"/>
                          <a:ea typeface="微軟正黑體" panose="020B0604030504040204" pitchFamily="34" charset="-120"/>
                        </a:rPr>
                        <a:t>歲以上</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txBody>
                  <a:tcPr/>
                </a:tc>
                <a:tc>
                  <a:txBody>
                    <a:bodyPr/>
                    <a:lstStyle/>
                    <a:p>
                      <a:r>
                        <a:rPr lang="zh-TW" altLang="en-US" sz="1400" dirty="0">
                          <a:latin typeface="微軟正黑體" panose="020B0604030504040204" pitchFamily="34" charset="-120"/>
                          <a:ea typeface="微軟正黑體" panose="020B0604030504040204" pitchFamily="34" charset="-120"/>
                        </a:rPr>
                        <a:t>性侵害、性騷擾或性霸凌事件</a:t>
                      </a:r>
                      <a:endParaRPr lang="en-US" altLang="zh-TW" sz="1400" dirty="0">
                        <a:latin typeface="微軟正黑體" panose="020B0604030504040204" pitchFamily="34" charset="-120"/>
                        <a:ea typeface="微軟正黑體" panose="020B0604030504040204" pitchFamily="34" charset="-120"/>
                      </a:endParaRPr>
                    </a:p>
                    <a:p>
                      <a:r>
                        <a:rPr lang="en-US" altLang="zh-TW" sz="1400" dirty="0">
                          <a:latin typeface="微軟正黑體" panose="020B0604030504040204" pitchFamily="34" charset="-120"/>
                          <a:ea typeface="微軟正黑體" panose="020B0604030504040204" pitchFamily="34" charset="-120"/>
                        </a:rPr>
                        <a:t>(</a:t>
                      </a:r>
                      <a:r>
                        <a:rPr lang="zh-TW" altLang="en-US" sz="1400" dirty="0">
                          <a:latin typeface="微軟正黑體" panose="020B0604030504040204" pitchFamily="34" charset="-120"/>
                          <a:ea typeface="微軟正黑體" panose="020B0604030504040204" pitchFamily="34" charset="-120"/>
                        </a:rPr>
                        <a:t>未滿</a:t>
                      </a:r>
                      <a:r>
                        <a:rPr lang="en-US" altLang="zh-TW" sz="1400" dirty="0">
                          <a:latin typeface="微軟正黑體" panose="020B0604030504040204" pitchFamily="34" charset="-120"/>
                          <a:ea typeface="微軟正黑體" panose="020B0604030504040204" pitchFamily="34" charset="-120"/>
                        </a:rPr>
                        <a:t>18</a:t>
                      </a:r>
                      <a:r>
                        <a:rPr lang="zh-TW" altLang="en-US" sz="1400" dirty="0">
                          <a:latin typeface="微軟正黑體" panose="020B0604030504040204" pitchFamily="34" charset="-120"/>
                          <a:ea typeface="微軟正黑體" panose="020B0604030504040204" pitchFamily="34" charset="-120"/>
                        </a:rPr>
                        <a:t>歲以上</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xmlns="" val="10001"/>
                  </a:ext>
                </a:extLst>
              </a:tr>
              <a:tr h="370840">
                <a:tc>
                  <a:txBody>
                    <a:bodyPr/>
                    <a:lstStyle/>
                    <a:p>
                      <a:r>
                        <a:rPr lang="zh-TW" altLang="en-US" sz="1400" dirty="0">
                          <a:latin typeface="微軟正黑體" panose="020B0604030504040204" pitchFamily="34" charset="-120"/>
                          <a:ea typeface="微軟正黑體" panose="020B0604030504040204" pitchFamily="34" charset="-120"/>
                        </a:rPr>
                        <a:t>通報時限</a:t>
                      </a:r>
                    </a:p>
                  </a:txBody>
                  <a:tcPr/>
                </a:tc>
                <a:tc gridSpan="2">
                  <a:txBody>
                    <a:bodyPr/>
                    <a:lstStyle/>
                    <a:p>
                      <a:r>
                        <a:rPr lang="zh-TW" altLang="en-US" sz="1400" dirty="0">
                          <a:latin typeface="微軟正黑體" panose="020B0604030504040204" pitchFamily="34" charset="-120"/>
                          <a:ea typeface="微軟正黑體" panose="020B0604030504040204" pitchFamily="34" charset="-120"/>
                        </a:rPr>
                        <a:t>自</a:t>
                      </a:r>
                      <a:r>
                        <a:rPr lang="zh-TW" altLang="en-US" sz="1400" b="1" dirty="0">
                          <a:solidFill>
                            <a:srgbClr val="FF0000"/>
                          </a:solidFill>
                          <a:latin typeface="微軟正黑體" panose="020B0604030504040204" pitchFamily="34" charset="-120"/>
                          <a:ea typeface="微軟正黑體" panose="020B0604030504040204" pitchFamily="34" charset="-120"/>
                        </a:rPr>
                        <a:t>第一知悉人</a:t>
                      </a:r>
                      <a:r>
                        <a:rPr lang="zh-TW" altLang="en-US" sz="1400" kern="1200" dirty="0">
                          <a:effectLst/>
                          <a:latin typeface="微軟正黑體" panose="020B0604030504040204" pitchFamily="34" charset="-120"/>
                          <a:ea typeface="微軟正黑體" panose="020B0604030504040204" pitchFamily="34" charset="-120"/>
                        </a:rPr>
                        <a:t>知悉後，</a:t>
                      </a:r>
                      <a:r>
                        <a:rPr lang="en-US" altLang="zh-TW" sz="1400" b="1" dirty="0">
                          <a:solidFill>
                            <a:srgbClr val="FF0000"/>
                          </a:solidFill>
                          <a:latin typeface="微軟正黑體" panose="020B0604030504040204" pitchFamily="34" charset="-120"/>
                          <a:ea typeface="微軟正黑體" panose="020B0604030504040204" pitchFamily="34" charset="-120"/>
                        </a:rPr>
                        <a:t>24</a:t>
                      </a:r>
                      <a:r>
                        <a:rPr lang="zh-TW" altLang="en-US" sz="1400" b="1" dirty="0">
                          <a:solidFill>
                            <a:srgbClr val="FF0000"/>
                          </a:solidFill>
                          <a:latin typeface="微軟正黑體" panose="020B0604030504040204" pitchFamily="34" charset="-120"/>
                          <a:ea typeface="微軟正黑體" panose="020B0604030504040204" pitchFamily="34" charset="-120"/>
                        </a:rPr>
                        <a:t>小時內</a:t>
                      </a:r>
                      <a:r>
                        <a:rPr lang="zh-TW" altLang="en-US" sz="1400" dirty="0">
                          <a:latin typeface="微軟正黑體" panose="020B0604030504040204" pitchFamily="34" charset="-120"/>
                          <a:ea typeface="微軟正黑體" panose="020B0604030504040204" pitchFamily="34" charset="-120"/>
                        </a:rPr>
                        <a:t>通報</a:t>
                      </a:r>
                    </a:p>
                  </a:txBody>
                  <a:tcPr/>
                </a:tc>
                <a:tc hMerge="1">
                  <a:txBody>
                    <a:bodyPr/>
                    <a:lstStyle/>
                    <a:p>
                      <a:endParaRPr lang="zh-TW" altLang="en-US" dirty="0"/>
                    </a:p>
                  </a:txBody>
                  <a:tcPr/>
                </a:tc>
                <a:extLst>
                  <a:ext uri="{0D108BD9-81ED-4DB2-BD59-A6C34878D82A}">
                    <a16:rowId xmlns:a16="http://schemas.microsoft.com/office/drawing/2014/main" xmlns="" val="10002"/>
                  </a:ext>
                </a:extLst>
              </a:tr>
              <a:tr h="370840">
                <a:tc>
                  <a:txBody>
                    <a:bodyPr/>
                    <a:lstStyle/>
                    <a:p>
                      <a:r>
                        <a:rPr lang="zh-TW" altLang="en-US" sz="1400" dirty="0">
                          <a:latin typeface="微軟正黑體" panose="020B0604030504040204" pitchFamily="34" charset="-120"/>
                          <a:ea typeface="微軟正黑體" panose="020B0604030504040204" pitchFamily="34" charset="-120"/>
                        </a:rPr>
                        <a:t>本校通報窗口</a:t>
                      </a:r>
                    </a:p>
                  </a:txBody>
                  <a:tcPr/>
                </a:tc>
                <a:tc gridSpan="2">
                  <a:txBody>
                    <a:bodyPr/>
                    <a:lstStyle/>
                    <a:p>
                      <a:r>
                        <a:rPr lang="zh-TW" altLang="en-US" sz="1400" dirty="0">
                          <a:latin typeface="微軟正黑體" panose="020B0604030504040204" pitchFamily="34" charset="-120"/>
                          <a:ea typeface="微軟正黑體" panose="020B0604030504040204" pitchFamily="34" charset="-120"/>
                        </a:rPr>
                        <a:t>校安中心</a:t>
                      </a:r>
                      <a:r>
                        <a:rPr lang="zh-TW" altLang="en-US" sz="1400" baseline="0" dirty="0">
                          <a:latin typeface="微軟正黑體" panose="020B0604030504040204" pitchFamily="34" charset="-120"/>
                          <a:ea typeface="微軟正黑體" panose="020B0604030504040204" pitchFamily="34" charset="-120"/>
                        </a:rPr>
                        <a:t>  </a:t>
                      </a:r>
                      <a:r>
                        <a:rPr lang="en-US" altLang="zh-TW" sz="1400" kern="1200" dirty="0">
                          <a:effectLst/>
                          <a:latin typeface="微軟正黑體" panose="020B0604030504040204" pitchFamily="34" charset="-120"/>
                          <a:ea typeface="微軟正黑體" panose="020B0604030504040204" pitchFamily="34" charset="-120"/>
                        </a:rPr>
                        <a:t>04-26338000</a:t>
                      </a:r>
                    </a:p>
                    <a:p>
                      <a:r>
                        <a:rPr lang="en-US" altLang="zh-TW" sz="1400" kern="1200" dirty="0">
                          <a:effectLst/>
                          <a:latin typeface="微軟正黑體" panose="020B0604030504040204" pitchFamily="34" charset="-120"/>
                          <a:ea typeface="微軟正黑體" panose="020B0604030504040204" pitchFamily="34" charset="-120"/>
                        </a:rPr>
                        <a:t>               </a:t>
                      </a:r>
                      <a:r>
                        <a:rPr lang="zh-TW" altLang="en-US" sz="1400" kern="1200" baseline="0" dirty="0">
                          <a:effectLst/>
                          <a:latin typeface="微軟正黑體" panose="020B0604030504040204" pitchFamily="34" charset="-120"/>
                          <a:ea typeface="微軟正黑體" panose="020B0604030504040204" pitchFamily="34" charset="-120"/>
                        </a:rPr>
                        <a:t>或利用弘光</a:t>
                      </a:r>
                      <a:r>
                        <a:rPr lang="en-US" altLang="zh-TW" sz="1400" kern="1200" baseline="0" dirty="0">
                          <a:effectLst/>
                          <a:latin typeface="微軟正黑體" panose="020B0604030504040204" pitchFamily="34" charset="-120"/>
                          <a:ea typeface="微軟正黑體" panose="020B0604030504040204" pitchFamily="34" charset="-120"/>
                        </a:rPr>
                        <a:t>e</a:t>
                      </a:r>
                      <a:r>
                        <a:rPr lang="zh-TW" altLang="en-US" sz="1400" kern="1200" baseline="0" dirty="0">
                          <a:effectLst/>
                          <a:latin typeface="微軟正黑體" panose="020B0604030504040204" pitchFamily="34" charset="-120"/>
                          <a:ea typeface="微軟正黑體" panose="020B0604030504040204" pitchFamily="34" charset="-120"/>
                        </a:rPr>
                        <a:t>指通</a:t>
                      </a:r>
                      <a:endParaRPr lang="zh-TW" altLang="en-US" sz="1400" dirty="0">
                        <a:latin typeface="微軟正黑體" panose="020B0604030504040204" pitchFamily="34" charset="-120"/>
                        <a:ea typeface="微軟正黑體" panose="020B0604030504040204" pitchFamily="34" charset="-120"/>
                      </a:endParaRPr>
                    </a:p>
                  </a:txBody>
                  <a:tcPr/>
                </a:tc>
                <a:tc hMerge="1">
                  <a:txBody>
                    <a:bodyPr/>
                    <a:lstStyle/>
                    <a:p>
                      <a:endParaRPr lang="zh-TW" altLang="en-US"/>
                    </a:p>
                  </a:txBody>
                  <a:tcPr/>
                </a:tc>
                <a:extLst>
                  <a:ext uri="{0D108BD9-81ED-4DB2-BD59-A6C34878D82A}">
                    <a16:rowId xmlns:a16="http://schemas.microsoft.com/office/drawing/2014/main" xmlns="" val="10003"/>
                  </a:ext>
                </a:extLst>
              </a:tr>
              <a:tr h="370840">
                <a:tc>
                  <a:txBody>
                    <a:bodyPr/>
                    <a:lstStyle/>
                    <a:p>
                      <a:r>
                        <a:rPr lang="zh-TW" altLang="en-US" sz="1400" dirty="0">
                          <a:latin typeface="微軟正黑體" panose="020B0604030504040204" pitchFamily="34" charset="-120"/>
                          <a:ea typeface="微軟正黑體" panose="020B0604030504040204" pitchFamily="34" charset="-120"/>
                        </a:rPr>
                        <a:t>未通報罰則</a:t>
                      </a:r>
                    </a:p>
                  </a:txBody>
                  <a:tcPr/>
                </a:tc>
                <a:tc gridSpan="2">
                  <a:txBody>
                    <a:bodyPr/>
                    <a:lstStyle/>
                    <a:p>
                      <a:r>
                        <a:rPr lang="zh-TW" altLang="en-US" sz="1400" dirty="0">
                          <a:latin typeface="微軟正黑體" panose="020B0604030504040204" pitchFamily="34" charset="-120"/>
                          <a:ea typeface="微軟正黑體" panose="020B0604030504040204" pitchFamily="34" charset="-120"/>
                        </a:rPr>
                        <a:t>性別平等教育法第 </a:t>
                      </a:r>
                      <a:r>
                        <a:rPr lang="en-US" altLang="zh-TW" sz="1400" dirty="0">
                          <a:latin typeface="微軟正黑體" panose="020B0604030504040204" pitchFamily="34" charset="-120"/>
                          <a:ea typeface="微軟正黑體" panose="020B0604030504040204" pitchFamily="34" charset="-120"/>
                        </a:rPr>
                        <a:t>36 </a:t>
                      </a:r>
                      <a:r>
                        <a:rPr lang="zh-TW" altLang="en-US" sz="1400" dirty="0">
                          <a:latin typeface="微軟正黑體" panose="020B0604030504040204" pitchFamily="34" charset="-120"/>
                          <a:ea typeface="微軟正黑體" panose="020B0604030504040204" pitchFamily="34" charset="-120"/>
                        </a:rPr>
                        <a:t>條</a:t>
                      </a:r>
                      <a:endParaRPr lang="en-US" altLang="zh-TW" sz="1400" dirty="0">
                        <a:latin typeface="微軟正黑體" panose="020B0604030504040204" pitchFamily="34" charset="-120"/>
                        <a:ea typeface="微軟正黑體" panose="020B0604030504040204" pitchFamily="34" charset="-120"/>
                      </a:endParaRPr>
                    </a:p>
                    <a:p>
                      <a:r>
                        <a:rPr lang="zh-TW" altLang="en-US" sz="1400" dirty="0">
                          <a:latin typeface="微軟正黑體" panose="020B0604030504040204" pitchFamily="34" charset="-120"/>
                          <a:ea typeface="微軟正黑體" panose="020B0604030504040204" pitchFamily="34" charset="-120"/>
                        </a:rPr>
                        <a:t>違反第 </a:t>
                      </a:r>
                      <a:r>
                        <a:rPr lang="en-US" altLang="zh-TW" sz="1400" dirty="0">
                          <a:latin typeface="微軟正黑體" panose="020B0604030504040204" pitchFamily="34" charset="-120"/>
                          <a:ea typeface="微軟正黑體" panose="020B0604030504040204" pitchFamily="34" charset="-120"/>
                        </a:rPr>
                        <a:t>21 </a:t>
                      </a:r>
                      <a:r>
                        <a:rPr lang="zh-TW" altLang="en-US" sz="1400" dirty="0">
                          <a:latin typeface="微軟正黑體" panose="020B0604030504040204" pitchFamily="34" charset="-120"/>
                          <a:ea typeface="微軟正黑體" panose="020B0604030504040204" pitchFamily="34" charset="-120"/>
                        </a:rPr>
                        <a:t>條規定，處新臺幣</a:t>
                      </a:r>
                      <a:r>
                        <a:rPr lang="en-US" altLang="zh-TW" sz="1400" b="1" dirty="0">
                          <a:solidFill>
                            <a:srgbClr val="FF0000"/>
                          </a:solidFill>
                          <a:latin typeface="微軟正黑體" panose="020B0604030504040204" pitchFamily="34" charset="-120"/>
                          <a:ea typeface="微軟正黑體" panose="020B0604030504040204" pitchFamily="34" charset="-120"/>
                        </a:rPr>
                        <a:t>3</a:t>
                      </a:r>
                      <a:r>
                        <a:rPr lang="zh-TW" altLang="en-US" sz="1400" b="1" dirty="0">
                          <a:solidFill>
                            <a:srgbClr val="FF0000"/>
                          </a:solidFill>
                          <a:latin typeface="微軟正黑體" panose="020B0604030504040204" pitchFamily="34" charset="-120"/>
                          <a:ea typeface="微軟正黑體" panose="020B0604030504040204" pitchFamily="34" charset="-120"/>
                        </a:rPr>
                        <a:t>萬元以上</a:t>
                      </a:r>
                      <a:r>
                        <a:rPr lang="en-US" altLang="zh-TW" sz="1400" b="1" dirty="0">
                          <a:solidFill>
                            <a:srgbClr val="FF0000"/>
                          </a:solidFill>
                          <a:latin typeface="微軟正黑體" panose="020B0604030504040204" pitchFamily="34" charset="-120"/>
                          <a:ea typeface="微軟正黑體" panose="020B0604030504040204" pitchFamily="34" charset="-120"/>
                        </a:rPr>
                        <a:t>15</a:t>
                      </a:r>
                      <a:r>
                        <a:rPr lang="zh-TW" altLang="en-US" sz="1400" b="1" dirty="0">
                          <a:solidFill>
                            <a:srgbClr val="FF0000"/>
                          </a:solidFill>
                          <a:latin typeface="微軟正黑體" panose="020B0604030504040204" pitchFamily="34" charset="-120"/>
                          <a:ea typeface="微軟正黑體" panose="020B0604030504040204" pitchFamily="34" charset="-120"/>
                        </a:rPr>
                        <a:t>萬元以下</a:t>
                      </a:r>
                      <a:r>
                        <a:rPr lang="zh-TW" altLang="en-US" sz="1400" dirty="0">
                          <a:latin typeface="微軟正黑體" panose="020B0604030504040204" pitchFamily="34" charset="-120"/>
                          <a:ea typeface="微軟正黑體" panose="020B0604030504040204" pitchFamily="34" charset="-120"/>
                        </a:rPr>
                        <a:t>罰鍰。 </a:t>
                      </a:r>
                      <a:endParaRPr lang="en-US" altLang="zh-TW" sz="1400" dirty="0">
                        <a:latin typeface="微軟正黑體" panose="020B0604030504040204" pitchFamily="34" charset="-120"/>
                        <a:ea typeface="微軟正黑體" panose="020B0604030504040204" pitchFamily="34" charset="-120"/>
                      </a:endParaRPr>
                    </a:p>
                    <a:p>
                      <a:endParaRPr lang="en-US" altLang="zh-TW" sz="1400" dirty="0">
                        <a:latin typeface="微軟正黑體" panose="020B0604030504040204" pitchFamily="34" charset="-120"/>
                        <a:ea typeface="微軟正黑體" panose="020B0604030504040204" pitchFamily="34" charset="-120"/>
                      </a:endParaRPr>
                    </a:p>
                    <a:p>
                      <a:r>
                        <a:rPr lang="zh-TW" altLang="en-US" sz="1400" dirty="0">
                          <a:latin typeface="微軟正黑體" panose="020B0604030504040204" pitchFamily="34" charset="-120"/>
                          <a:ea typeface="微軟正黑體" panose="020B0604030504040204" pitchFamily="34" charset="-120"/>
                        </a:rPr>
                        <a:t>性別平等教育法第 </a:t>
                      </a:r>
                      <a:r>
                        <a:rPr lang="en-US" altLang="zh-TW" sz="1400" dirty="0">
                          <a:latin typeface="微軟正黑體" panose="020B0604030504040204" pitchFamily="34" charset="-120"/>
                          <a:ea typeface="微軟正黑體" panose="020B0604030504040204" pitchFamily="34" charset="-120"/>
                        </a:rPr>
                        <a:t>36-1 </a:t>
                      </a:r>
                      <a:r>
                        <a:rPr lang="zh-TW" altLang="en-US" sz="1400" dirty="0">
                          <a:latin typeface="微軟正黑體" panose="020B0604030504040204" pitchFamily="34" charset="-120"/>
                          <a:ea typeface="微軟正黑體" panose="020B0604030504040204" pitchFamily="34" charset="-120"/>
                        </a:rPr>
                        <a:t>條 </a:t>
                      </a:r>
                      <a:endParaRPr lang="en-US" altLang="zh-TW" sz="1400" dirty="0">
                        <a:latin typeface="微軟正黑體" panose="020B0604030504040204" pitchFamily="34" charset="-120"/>
                        <a:ea typeface="微軟正黑體" panose="020B0604030504040204" pitchFamily="34" charset="-120"/>
                      </a:endParaRPr>
                    </a:p>
                    <a:p>
                      <a:r>
                        <a:rPr lang="zh-TW" altLang="en-US" sz="1400" dirty="0">
                          <a:latin typeface="微軟正黑體" panose="020B0604030504040204" pitchFamily="34" charset="-120"/>
                          <a:ea typeface="微軟正黑體" panose="020B0604030504040204" pitchFamily="34" charset="-120"/>
                        </a:rPr>
                        <a:t>學校校長、教師、職員或工友違反第二十一條第一項所定疑似校園性 侵害事件之通報規定，</a:t>
                      </a:r>
                      <a:r>
                        <a:rPr lang="zh-TW" altLang="en-US" sz="1400" b="1" dirty="0">
                          <a:solidFill>
                            <a:srgbClr val="FF0000"/>
                          </a:solidFill>
                          <a:latin typeface="微軟正黑體" panose="020B0604030504040204" pitchFamily="34" charset="-120"/>
                          <a:ea typeface="微軟正黑體" panose="020B0604030504040204" pitchFamily="34" charset="-120"/>
                        </a:rPr>
                        <a:t>致再度發生</a:t>
                      </a:r>
                      <a:r>
                        <a:rPr lang="zh-TW" altLang="en-US" sz="1400" dirty="0">
                          <a:latin typeface="微軟正黑體" panose="020B0604030504040204" pitchFamily="34" charset="-120"/>
                          <a:ea typeface="微軟正黑體" panose="020B0604030504040204" pitchFamily="34" charset="-120"/>
                        </a:rPr>
                        <a:t>校園性侵害事件；或偽造、變造、湮滅或隱匿他人所犯校園性侵害事件之證據者，</a:t>
                      </a:r>
                      <a:r>
                        <a:rPr lang="zh-TW" altLang="en-US" sz="1400" b="1" dirty="0">
                          <a:solidFill>
                            <a:srgbClr val="FF0000"/>
                          </a:solidFill>
                          <a:latin typeface="微軟正黑體" panose="020B0604030504040204" pitchFamily="34" charset="-120"/>
                          <a:ea typeface="微軟正黑體" panose="020B0604030504040204" pitchFamily="34" charset="-120"/>
                        </a:rPr>
                        <a:t>應依法予以解聘或免職</a:t>
                      </a:r>
                      <a:r>
                        <a:rPr lang="zh-TW" altLang="en-US" sz="1400" dirty="0">
                          <a:latin typeface="微軟正黑體" panose="020B0604030504040204" pitchFamily="34" charset="-120"/>
                          <a:ea typeface="微軟正黑體" panose="020B0604030504040204" pitchFamily="34" charset="-120"/>
                        </a:rPr>
                        <a:t>。</a:t>
                      </a:r>
                      <a:endParaRPr lang="zh-TW" altLang="en-US" sz="1400" b="1" dirty="0">
                        <a:solidFill>
                          <a:srgbClr val="FF0000"/>
                        </a:solidFill>
                        <a:latin typeface="微軟正黑體" panose="020B0604030504040204" pitchFamily="34" charset="-120"/>
                        <a:ea typeface="微軟正黑體" panose="020B0604030504040204" pitchFamily="34" charset="-120"/>
                      </a:endParaRPr>
                    </a:p>
                  </a:txBody>
                  <a:tcPr/>
                </a:tc>
                <a:tc hMerge="1">
                  <a:txBody>
                    <a:bodyPr/>
                    <a:lstStyle/>
                    <a:p>
                      <a:endParaRPr lang="zh-TW" altLang="en-US"/>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0504469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26243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實習遇到「性侵害、性騷擾、性霸凌」怎麼辦？</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r>
              <a:rPr lang="en-US" altLang="zh-TW" sz="2000" b="1" dirty="0">
                <a:latin typeface="微軟正黑體" panose="020B0604030504040204" pitchFamily="34" charset="-120"/>
                <a:ea typeface="微軟正黑體" panose="020B0604030504040204" pitchFamily="34" charset="-120"/>
              </a:rPr>
              <a:t>1.</a:t>
            </a:r>
            <a:r>
              <a:rPr lang="zh-TW" altLang="en-US" sz="2000" b="1" dirty="0">
                <a:latin typeface="微軟正黑體" panose="020B0604030504040204" pitchFamily="34" charset="-120"/>
                <a:ea typeface="微軟正黑體" panose="020B0604030504040204" pitchFamily="34" charset="-120"/>
              </a:rPr>
              <a:t>確保安全：</a:t>
            </a:r>
            <a:endParaRPr lang="en-US" altLang="zh-TW" sz="2000" b="1" dirty="0">
              <a:latin typeface="微軟正黑體" panose="020B0604030504040204" pitchFamily="34" charset="-120"/>
              <a:ea typeface="微軟正黑體" panose="020B0604030504040204" pitchFamily="34" charset="-120"/>
            </a:endParaRPr>
          </a:p>
          <a:p>
            <a:pPr marL="628650" indent="0">
              <a:buNone/>
            </a:pPr>
            <a:r>
              <a:rPr lang="zh-TW" altLang="en-US" sz="2000" dirty="0">
                <a:latin typeface="微軟正黑體" panose="020B0604030504040204" pitchFamily="34" charset="-120"/>
                <a:ea typeface="微軟正黑體" panose="020B0604030504040204" pitchFamily="34" charset="-120"/>
              </a:rPr>
              <a:t>自我冷靜，不激怒對方，明確而嚴肅的語氣拒絕，儘速進入明亮或人群眾多之處。</a:t>
            </a:r>
            <a:endParaRPr lang="en-US" altLang="zh-TW" sz="2000" dirty="0">
              <a:latin typeface="微軟正黑體" panose="020B0604030504040204" pitchFamily="34" charset="-120"/>
              <a:ea typeface="微軟正黑體" panose="020B0604030504040204" pitchFamily="34" charset="-120"/>
            </a:endParaRPr>
          </a:p>
          <a:p>
            <a:r>
              <a:rPr lang="en-US" altLang="zh-TW" sz="2000" b="1" dirty="0">
                <a:latin typeface="微軟正黑體" panose="020B0604030504040204" pitchFamily="34" charset="-120"/>
                <a:ea typeface="微軟正黑體" panose="020B0604030504040204" pitchFamily="34" charset="-120"/>
              </a:rPr>
              <a:t>2.</a:t>
            </a:r>
            <a:r>
              <a:rPr lang="zh-TW" altLang="en-US" sz="2000" b="1" dirty="0">
                <a:latin typeface="微軟正黑體" panose="020B0604030504040204" pitchFamily="34" charset="-120"/>
                <a:ea typeface="微軟正黑體" panose="020B0604030504040204" pitchFamily="34" charset="-120"/>
              </a:rPr>
              <a:t>尋求支持：</a:t>
            </a:r>
            <a:endParaRPr lang="en-US" altLang="zh-TW" sz="2000" b="1" dirty="0">
              <a:latin typeface="微軟正黑體" panose="020B0604030504040204" pitchFamily="34" charset="-120"/>
              <a:ea typeface="微軟正黑體" panose="020B0604030504040204" pitchFamily="34" charset="-120"/>
            </a:endParaRPr>
          </a:p>
          <a:p>
            <a:pPr marL="628650" indent="0">
              <a:buNone/>
            </a:pPr>
            <a:r>
              <a:rPr lang="zh-TW" altLang="en-US" sz="2000" dirty="0">
                <a:latin typeface="微軟正黑體" panose="020B0604030504040204" pitchFamily="34" charset="-120"/>
                <a:ea typeface="微軟正黑體" panose="020B0604030504040204" pitchFamily="34" charset="-120"/>
              </a:rPr>
              <a:t>立刻向信任的人（同學、同事、老師或是家人）訴說您的遭遇，一方面可獲得他人的支持與瞭解，二來知悉者可成為您未來提起申訴時的間接證據。</a:t>
            </a:r>
            <a:endParaRPr lang="en-US" altLang="zh-TW" sz="2000" dirty="0">
              <a:latin typeface="微軟正黑體" panose="020B0604030504040204" pitchFamily="34" charset="-120"/>
              <a:ea typeface="微軟正黑體" panose="020B0604030504040204" pitchFamily="34" charset="-120"/>
            </a:endParaRPr>
          </a:p>
          <a:p>
            <a:r>
              <a:rPr lang="en-US" altLang="zh-TW" sz="2000" b="1" dirty="0">
                <a:latin typeface="微軟正黑體" panose="020B0604030504040204" pitchFamily="34" charset="-120"/>
                <a:ea typeface="微軟正黑體" panose="020B0604030504040204" pitchFamily="34" charset="-120"/>
              </a:rPr>
              <a:t>3.</a:t>
            </a:r>
            <a:r>
              <a:rPr lang="zh-TW" altLang="en-US" sz="2000" b="1" dirty="0">
                <a:latin typeface="微軟正黑體" panose="020B0604030504040204" pitchFamily="34" charset="-120"/>
                <a:ea typeface="微軟正黑體" panose="020B0604030504040204" pitchFamily="34" charset="-120"/>
              </a:rPr>
              <a:t>保全證據：次頁</a:t>
            </a:r>
            <a:endParaRPr lang="en-US" altLang="zh-TW" sz="20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4219792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954655"/>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保全證據</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為避免日後舉證困難，請留下證據。</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醫療紀錄：</a:t>
            </a:r>
            <a:r>
              <a:rPr lang="zh-TW" altLang="en-US" sz="2000" dirty="0">
                <a:latin typeface="微軟正黑體" panose="020B0604030504040204" pitchFamily="34" charset="-120"/>
                <a:ea typeface="微軟正黑體" panose="020B0604030504040204" pitchFamily="34" charset="-120"/>
              </a:rPr>
              <a:t>醫院驗傷單</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診斷證明</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等。</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文字記錄：</a:t>
            </a:r>
            <a:r>
              <a:rPr lang="zh-TW" altLang="en-US" sz="2000" dirty="0">
                <a:latin typeface="微軟正黑體" panose="020B0604030504040204" pitchFamily="34" charset="-120"/>
                <a:ea typeface="微軟正黑體" panose="020B0604030504040204" pitchFamily="34" charset="-120"/>
              </a:rPr>
              <a:t>紀錄下當時的人、事、時、地、物與在場人員。</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通訊軟體：</a:t>
            </a:r>
            <a:r>
              <a:rPr lang="zh-TW" altLang="en-US" sz="2000" dirty="0">
                <a:latin typeface="微軟正黑體" panose="020B0604030504040204" pitchFamily="34" charset="-120"/>
                <a:ea typeface="微軟正黑體" panose="020B0604030504040204" pitchFamily="34" charset="-120"/>
              </a:rPr>
              <a:t>例如 </a:t>
            </a:r>
            <a:r>
              <a:rPr lang="en-US" altLang="zh-TW" sz="2000" dirty="0">
                <a:latin typeface="微軟正黑體" panose="020B0604030504040204" pitchFamily="34" charset="-120"/>
                <a:ea typeface="微軟正黑體" panose="020B0604030504040204" pitchFamily="34" charset="-120"/>
              </a:rPr>
              <a:t>line</a:t>
            </a:r>
            <a:r>
              <a:rPr lang="zh-TW" altLang="en-US" sz="2000" dirty="0">
                <a:latin typeface="微軟正黑體" panose="020B0604030504040204" pitchFamily="34" charset="-120"/>
                <a:ea typeface="微軟正黑體" panose="020B0604030504040204" pitchFamily="34" charset="-120"/>
              </a:rPr>
              <a:t>等等的通話紀錄，利用向對方表達您對這些事件的負面感受，以獲得對方的回應，同時保全這些文字訊息，作為未來進入性平或司法程序所需證物。</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b="1" dirty="0">
                <a:solidFill>
                  <a:srgbClr val="FF0000"/>
                </a:solidFill>
                <a:latin typeface="微軟正黑體" panose="020B0604030504040204" pitchFamily="34" charset="-120"/>
                <a:ea typeface="微軟正黑體" panose="020B0604030504040204" pitchFamily="34" charset="-120"/>
              </a:rPr>
              <a:t>其他：</a:t>
            </a:r>
            <a:r>
              <a:rPr lang="zh-TW" altLang="en-US" sz="2000" dirty="0">
                <a:latin typeface="微軟正黑體" panose="020B0604030504040204" pitchFamily="34" charset="-120"/>
                <a:ea typeface="微軟正黑體" panose="020B0604030504040204" pitchFamily="34" charset="-120"/>
              </a:rPr>
              <a:t>可由司法人員協助取得監視影像</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否則被覆蓋</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25315455"/>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性侵害、性騷擾或性霸凌處理流程圖</a:t>
            </a:r>
            <a:r>
              <a:rPr lang="en-US" altLang="zh-TW" sz="2600" b="1" dirty="0">
                <a:solidFill>
                  <a:srgbClr val="FF6600"/>
                </a:solidFill>
                <a:latin typeface="微軟正黑體" panose="020B0604030504040204" pitchFamily="34" charset="-120"/>
                <a:ea typeface="微軟正黑體" panose="020B0604030504040204" pitchFamily="34" charset="-120"/>
              </a:rPr>
              <a:t>/</a:t>
            </a:r>
            <a:r>
              <a:rPr lang="zh-TW" altLang="en-US" sz="2600" b="1" dirty="0">
                <a:solidFill>
                  <a:srgbClr val="FF6600"/>
                </a:solidFill>
                <a:latin typeface="微軟正黑體" panose="020B0604030504040204" pitchFamily="34" charset="-120"/>
                <a:ea typeface="微軟正黑體" panose="020B0604030504040204" pitchFamily="34" charset="-120"/>
              </a:rPr>
              <a:t>告知單</a:t>
            </a:r>
            <a:endParaRPr lang="en-US" altLang="zh-TW" sz="2000" dirty="0">
              <a:latin typeface="微軟正黑體" panose="020B0604030504040204" pitchFamily="34" charset="-120"/>
              <a:ea typeface="微軟正黑體" panose="020B0604030504040204" pitchFamily="34" charset="-120"/>
            </a:endParaRPr>
          </a:p>
        </p:txBody>
      </p:sp>
      <p:pic>
        <p:nvPicPr>
          <p:cNvPr id="9" name="圖片 8"/>
          <p:cNvPicPr>
            <a:picLocks noChangeAspect="1"/>
          </p:cNvPicPr>
          <p:nvPr/>
        </p:nvPicPr>
        <p:blipFill>
          <a:blip r:embed="rId2"/>
          <a:stretch>
            <a:fillRect/>
          </a:stretch>
        </p:blipFill>
        <p:spPr>
          <a:xfrm>
            <a:off x="1202497" y="1072686"/>
            <a:ext cx="2780779" cy="3712757"/>
          </a:xfrm>
          <a:prstGeom prst="rect">
            <a:avLst/>
          </a:prstGeom>
        </p:spPr>
      </p:pic>
      <p:pic>
        <p:nvPicPr>
          <p:cNvPr id="10" name="圖片 9"/>
          <p:cNvPicPr>
            <a:picLocks noChangeAspect="1"/>
          </p:cNvPicPr>
          <p:nvPr/>
        </p:nvPicPr>
        <p:blipFill>
          <a:blip r:embed="rId3"/>
          <a:stretch>
            <a:fillRect/>
          </a:stretch>
        </p:blipFill>
        <p:spPr>
          <a:xfrm>
            <a:off x="4531819" y="1072686"/>
            <a:ext cx="2616812" cy="3711600"/>
          </a:xfrm>
          <a:prstGeom prst="rect">
            <a:avLst/>
          </a:prstGeom>
        </p:spPr>
      </p:pic>
    </p:spTree>
    <p:extLst>
      <p:ext uri="{BB962C8B-B14F-4D97-AF65-F5344CB8AC3E}">
        <p14:creationId xmlns:p14="http://schemas.microsoft.com/office/powerpoint/2010/main" val="745928355"/>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33910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實習期間碰到性騷擾怎麼辦？</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如果性騷擾您的人是實習單位合作的廠商，該怎麼辦？</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請務必透過導師或是負責的實習老師向學校反映。</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會不會影響我的實習成績？</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將視情況更改實習單位或其他處置，不會影響實習成績。</a:t>
            </a:r>
          </a:p>
        </p:txBody>
      </p:sp>
    </p:spTree>
    <p:extLst>
      <p:ext uri="{BB962C8B-B14F-4D97-AF65-F5344CB8AC3E}">
        <p14:creationId xmlns:p14="http://schemas.microsoft.com/office/powerpoint/2010/main" val="3789847958"/>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877985"/>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性騷擾由誰來定義？</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一個人的行為或言語究竟構不構成性騷擾，會隨著每個人的思想觀念、主觀感受，以及當下情境與人際互動而有所差異，即使只是輕微的動作或玩笑，但只要不受對方歡迎而且違反其意願的，都是性騷擾。也就是說，性騷擾之認定標準是以「接收者的主觀感受」來定義。</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過度追求是否為性騷擾？</a:t>
            </a:r>
            <a:endParaRPr lang="en-US" altLang="zh-TW" sz="2000" dirty="0">
              <a:latin typeface="微軟正黑體" panose="020B0604030504040204" pitchFamily="34" charset="-120"/>
              <a:ea typeface="微軟正黑體" panose="020B0604030504040204" pitchFamily="34" charset="-120"/>
            </a:endParaRPr>
          </a:p>
          <a:p>
            <a:pPr marL="265113" indent="0">
              <a:buNone/>
              <a:tabLst>
                <a:tab pos="265113" algn="l"/>
              </a:tabLst>
            </a:pPr>
            <a:r>
              <a:rPr lang="zh-TW" altLang="en-US" sz="2000" dirty="0">
                <a:latin typeface="微軟正黑體" panose="020B0604030504040204" pitchFamily="34" charset="-120"/>
                <a:ea typeface="微軟正黑體" panose="020B0604030504040204" pitchFamily="34" charset="-120"/>
              </a:rPr>
              <a:t>追求與性騷擾的界線在於該行為是否受歡迎。 追求是兩情相願的，性騷擾是有一方覺得違反其意願、而有不舒服的感受，並且足以影響其正常生活。 因此不受歡迎的過度追求，便有可能成為性騷擾。</a:t>
            </a:r>
          </a:p>
        </p:txBody>
      </p:sp>
    </p:spTree>
    <p:extLst>
      <p:ext uri="{BB962C8B-B14F-4D97-AF65-F5344CB8AC3E}">
        <p14:creationId xmlns:p14="http://schemas.microsoft.com/office/powerpoint/2010/main" val="2470512277"/>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877985"/>
          </a:xfrm>
          <a:prstGeom prst="rect">
            <a:avLst/>
          </a:prstGeom>
        </p:spPr>
        <p:txBody>
          <a:bodyPr wrap="square">
            <a:spAutoFit/>
          </a:bodyPr>
          <a:lstStyle/>
          <a:p>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一定是被騷擾者有意無意的引誘、衣著暴露、行為不檢，才會引來性騷擾</a:t>
            </a:r>
            <a:r>
              <a:rPr lang="en-US" altLang="zh-TW" sz="2000" dirty="0">
                <a:latin typeface="微軟正黑體" panose="020B0604030504040204" pitchFamily="34" charset="-120"/>
                <a:ea typeface="微軟正黑體" panose="020B0604030504040204" pitchFamily="34" charset="-120"/>
              </a:rPr>
              <a:t>?</a:t>
            </a:r>
          </a:p>
          <a:p>
            <a:pPr marL="363538" indent="0">
              <a:buNone/>
            </a:pPr>
            <a:r>
              <a:rPr lang="zh-TW" altLang="en-US" sz="2000" dirty="0">
                <a:latin typeface="微軟正黑體" panose="020B0604030504040204" pitchFamily="34" charset="-120"/>
                <a:ea typeface="微軟正黑體" panose="020B0604030504040204" pitchFamily="34" charset="-120"/>
              </a:rPr>
              <a:t>當然不是！許多人在一聽到性騷擾事件時，常會先問受害者的衣著或儀態是否比較性感？或是不是深夜仍在外行動？其實這樣的問題就落入了「責怪受害人」的迷思中！騷擾者也許無法控制性慾的發生，但絕對可以控制個人的行為，性騷擾是有意識的選擇與決定，而非單純的生物反應。此外被害者的外表和穿著，與性騷擾之間並無絕對的關係。無論受害者的外貌裝扮和性別氣質如何，每個人的人權都應該受到尊重，沒有誰的人身安全是有理由可以被侵犯的。</a:t>
            </a:r>
          </a:p>
        </p:txBody>
      </p:sp>
    </p:spTree>
    <p:extLst>
      <p:ext uri="{BB962C8B-B14F-4D97-AF65-F5344CB8AC3E}">
        <p14:creationId xmlns:p14="http://schemas.microsoft.com/office/powerpoint/2010/main" val="3971483152"/>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954655"/>
          </a:xfrm>
          <a:prstGeom prst="rect">
            <a:avLst/>
          </a:prstGeom>
        </p:spPr>
        <p:txBody>
          <a:bodyPr wrap="square">
            <a:spAutoFit/>
          </a:bodyPr>
          <a:lstStyle/>
          <a:p>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她</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他沒有當場拒絕或反抗，所以不算性騷擾</a:t>
            </a:r>
            <a:r>
              <a:rPr lang="en-US" altLang="zh-TW" sz="2000" dirty="0">
                <a:latin typeface="微軟正黑體" panose="020B0604030504040204" pitchFamily="34" charset="-120"/>
                <a:ea typeface="微軟正黑體" panose="020B0604030504040204" pitchFamily="34" charset="-120"/>
              </a:rPr>
              <a:t>?</a:t>
            </a:r>
          </a:p>
          <a:p>
            <a:pPr marL="363538" indent="0">
              <a:buNone/>
            </a:pPr>
            <a:r>
              <a:rPr lang="zh-TW" altLang="en-US" sz="2000" dirty="0">
                <a:latin typeface="微軟正黑體" panose="020B0604030504040204" pitchFamily="34" charset="-120"/>
                <a:ea typeface="微軟正黑體" panose="020B0604030504040204" pitchFamily="34" charset="-120"/>
              </a:rPr>
              <a:t>當然不是！許多人會懷疑感覺受到騷擾的一方，當下為什麼不明白拒絕？這其實是因為性騷擾常發生在騷擾者有機可趁而受害者毫無防範的情形下，受害者當下的反應往往可能是「愣住了」，以致於措手不及去反應或無法相信對方會做出這樣的行為，而懷疑自己的判斷；或者情況發生在雙方因為權力關係不對等的情況下，較弱勢的一方即使感受到被侵犯，也很難直接拒絕或反抗。　　</a:t>
            </a:r>
          </a:p>
        </p:txBody>
      </p:sp>
    </p:spTree>
    <p:extLst>
      <p:ext uri="{BB962C8B-B14F-4D97-AF65-F5344CB8AC3E}">
        <p14:creationId xmlns:p14="http://schemas.microsoft.com/office/powerpoint/2010/main" val="345603055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4093428"/>
          </a:xfrm>
          <a:prstGeom prst="rect">
            <a:avLst/>
          </a:prstGeom>
        </p:spPr>
        <p:txBody>
          <a:bodyPr wrap="square">
            <a:spAutoFit/>
          </a:bodyPr>
          <a:lstStyle/>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色狼一定都其貌不揚、穿著邋遢，或是病態的男人嗎？</a:t>
            </a:r>
            <a:endParaRPr lang="en-US" altLang="zh-TW" sz="2000" dirty="0">
              <a:latin typeface="微軟正黑體" panose="020B0604030504040204" pitchFamily="34" charset="-120"/>
              <a:ea typeface="微軟正黑體" panose="020B0604030504040204" pitchFamily="34" charset="-120"/>
            </a:endParaRPr>
          </a:p>
          <a:p>
            <a:pPr marL="363538" indent="0">
              <a:buNone/>
              <a:tabLst>
                <a:tab pos="363538" algn="l"/>
              </a:tabLst>
            </a:pPr>
            <a:r>
              <a:rPr lang="zh-TW" altLang="en-US" sz="2000" dirty="0">
                <a:latin typeface="微軟正黑體" panose="020B0604030504040204" pitchFamily="34" charset="-120"/>
                <a:ea typeface="微軟正黑體" panose="020B0604030504040204" pitchFamily="34" charset="-120"/>
              </a:rPr>
              <a:t>不盡然如此！一般人常誤以為加害人都會把「不懷好意」寫在臉上，事實上色狼可能是其貌不揚、穿著邋遢，但也可能是英俊、美麗，打扮光鮮亮麗！色狼可能是男性，也可能是女性；可能是不同性別，也可能是同性別。</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男性也會被性騷擾嗎？</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雖然在現狀中仍是男性對女性騷擾的案件佔了大多數，但男性當然也有可能遭遇到不同樣態的性騷擾。尤其是跳脫傳統性別特質或具不同性取向的男性被性騷擾的案件，也是時有所聞。只是我們的社會往往要求男性要有保護自己的能力，同時也不鼓勵男生說出遭遇侵犯的經驗，因此有些男性在遭受騷擾之後，反而更難以對外尋求支援。</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　　</a:t>
            </a:r>
          </a:p>
        </p:txBody>
      </p:sp>
    </p:spTree>
    <p:extLst>
      <p:ext uri="{BB962C8B-B14F-4D97-AF65-F5344CB8AC3E}">
        <p14:creationId xmlns:p14="http://schemas.microsoft.com/office/powerpoint/2010/main" val="1073115787"/>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2554545"/>
          </a:xfrm>
          <a:prstGeom prst="rect">
            <a:avLst/>
          </a:prstGeom>
        </p:spPr>
        <p:txBody>
          <a:bodyPr wrap="square">
            <a:spAutoFit/>
          </a:bodyPr>
          <a:lstStyle/>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有沒有「同性之間」的性騷擾？</a:t>
            </a:r>
            <a:endParaRPr lang="en-US" altLang="zh-TW" sz="2000" dirty="0">
              <a:latin typeface="微軟正黑體" panose="020B0604030504040204" pitchFamily="34" charset="-120"/>
              <a:ea typeface="微軟正黑體" panose="020B0604030504040204" pitchFamily="34" charset="-120"/>
            </a:endParaRPr>
          </a:p>
          <a:p>
            <a:pPr marL="363538" indent="0">
              <a:buNone/>
              <a:tabLst>
                <a:tab pos="265113" algn="l"/>
                <a:tab pos="363538" algn="l"/>
              </a:tabLst>
            </a:pPr>
            <a:r>
              <a:rPr lang="zh-TW" altLang="en-US" sz="2000" dirty="0">
                <a:latin typeface="微軟正黑體" panose="020B0604030504040204" pitchFamily="34" charset="-120"/>
                <a:ea typeface="微軟正黑體" panose="020B0604030504040204" pitchFamily="34" charset="-120"/>
              </a:rPr>
              <a:t>也有！許多人在聽到上述案例，也就是對所謂「陰柔氣質」男生的騷擾，就會直覺地去問「他是不是同性戀？」這裡要強調的是，不管被害人是不是同性戀，都不是造成性騷擾發生的理由！無論什麼樣的性別特質與性傾向，都是值得被尊重的。</a:t>
            </a:r>
            <a:endParaRPr lang="en-US" altLang="zh-TW" sz="2000" dirty="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性騷擾事件多發生在陌生人間</a:t>
            </a:r>
            <a:r>
              <a:rPr lang="en-US" altLang="zh-TW" sz="2000" dirty="0">
                <a:latin typeface="微軟正黑體" panose="020B0604030504040204" pitchFamily="34" charset="-120"/>
                <a:ea typeface="微軟正黑體" panose="020B0604030504040204" pitchFamily="34" charset="-120"/>
              </a:rPr>
              <a:t>?</a:t>
            </a:r>
          </a:p>
          <a:p>
            <a:pPr marL="363538" indent="0">
              <a:buNone/>
            </a:pPr>
            <a:r>
              <a:rPr lang="zh-TW" altLang="en-US" sz="2000" dirty="0">
                <a:latin typeface="微軟正黑體" panose="020B0604030504040204" pitchFamily="34" charset="-120"/>
                <a:ea typeface="微軟正黑體" panose="020B0604030504040204" pitchFamily="34" charset="-120"/>
              </a:rPr>
              <a:t>性騷擾事件同樣可能發生在熟識者之間，包括同學、長輩與晚輩、上司與下屬間。</a:t>
            </a:r>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668597229"/>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785652"/>
          </a:xfrm>
          <a:prstGeom prst="rect">
            <a:avLst/>
          </a:prstGeom>
        </p:spPr>
        <p:txBody>
          <a:bodyPr wrap="square">
            <a:spAutoFit/>
          </a:bodyPr>
          <a:lstStyle/>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只要對方已經和自己有親吻、愛撫的行為，就表示他願意和我發生性關係！</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每個人對自己的身體界線不同，有人願意和你親吻、撫摸，不等同於願意和自己發生性關係。不預設對方應該有什麼樣的反應，時時關心對方的感受，再做出適當的回應，並且保持相互尊重，作為進退的依據，是最好的方式。</a:t>
            </a:r>
          </a:p>
          <a:p>
            <a:pPr marL="342900" indent="-342900">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約會關係或情人關係的兩人，可能發生性騷擾或性侵害嗎？</a:t>
            </a:r>
            <a:endParaRPr lang="en-US" altLang="zh-TW" sz="2000" dirty="0">
              <a:latin typeface="微軟正黑體" panose="020B0604030504040204" pitchFamily="34" charset="-120"/>
              <a:ea typeface="微軟正黑體" panose="020B0604030504040204" pitchFamily="34" charset="-120"/>
            </a:endParaRPr>
          </a:p>
          <a:p>
            <a:pPr marL="363538" indent="0">
              <a:buNone/>
            </a:pPr>
            <a:r>
              <a:rPr lang="zh-TW" altLang="en-US" sz="2000" dirty="0">
                <a:latin typeface="微軟正黑體" panose="020B0604030504040204" pitchFamily="34" charset="-120"/>
                <a:ea typeface="微軟正黑體" panose="020B0604030504040204" pitchFamily="34" charset="-120"/>
              </a:rPr>
              <a:t>是的，不論朋友或是情人的關係有多親密，當性行為「違反另一方意願」時，就是一種「侵犯」。很多約會性侵害，都是因為觀念錯誤而發生，如總以為在約會中，當一方出現性行為的邀約，而另一方雖然不要，但沒有極力反抗時，就是代表默許；或認為當獻出自己的身體或滿足對方性需求，才能更證明對對方的真愛。</a:t>
            </a:r>
          </a:p>
        </p:txBody>
      </p:sp>
    </p:spTree>
    <p:extLst>
      <p:ext uri="{BB962C8B-B14F-4D97-AF65-F5344CB8AC3E}">
        <p14:creationId xmlns:p14="http://schemas.microsoft.com/office/powerpoint/2010/main" val="1059611863"/>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53954" y="580243"/>
            <a:ext cx="7890959" cy="357020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補充資訊</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如何在手機上設定「緊急醫療資訊」</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可參考</a:t>
            </a:r>
            <a:r>
              <a:rPr lang="en-US" altLang="zh-TW" sz="2000" dirty="0">
                <a:latin typeface="微軟正黑體" panose="020B0604030504040204" pitchFamily="34" charset="-120"/>
                <a:ea typeface="微軟正黑體" panose="020B0604030504040204" pitchFamily="34" charset="-120"/>
              </a:rPr>
              <a:t>https://www.kocpc.com.tw/archives/304798</a:t>
            </a:r>
          </a:p>
          <a:p>
            <a:endParaRPr lang="en-US" altLang="zh-TW" sz="2000" dirty="0">
              <a:latin typeface="微軟正黑體" panose="020B0604030504040204" pitchFamily="34" charset="-120"/>
              <a:ea typeface="微軟正黑體" panose="020B0604030504040204" pitchFamily="34" charset="-120"/>
            </a:endParaRPr>
          </a:p>
          <a:p>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手機「</a:t>
            </a:r>
            <a:r>
              <a:rPr lang="en-US" altLang="zh-TW" sz="2000" dirty="0">
                <a:latin typeface="微軟正黑體" panose="020B0604030504040204" pitchFamily="34" charset="-120"/>
                <a:ea typeface="微軟正黑體" panose="020B0604030504040204" pitchFamily="34" charset="-120"/>
              </a:rPr>
              <a:t>112</a:t>
            </a:r>
            <a:r>
              <a:rPr lang="zh-TW" altLang="en-US" sz="2000" dirty="0">
                <a:latin typeface="微軟正黑體" panose="020B0604030504040204" pitchFamily="34" charset="-120"/>
                <a:ea typeface="微軟正黑體" panose="020B0604030504040204" pitchFamily="34" charset="-120"/>
              </a:rPr>
              <a:t>緊急救援專線」 </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為行動電話緊急救難號碼，在全球各地有基地台訊號範圍處均可撥打。即使行動電話無</a:t>
            </a:r>
            <a:r>
              <a:rPr lang="en-US" altLang="zh-TW" sz="2000" dirty="0">
                <a:latin typeface="微軟正黑體" panose="020B0604030504040204" pitchFamily="34" charset="-120"/>
                <a:ea typeface="微軟正黑體" panose="020B0604030504040204" pitchFamily="34" charset="-120"/>
              </a:rPr>
              <a:t>SIM</a:t>
            </a:r>
            <a:r>
              <a:rPr lang="zh-TW" altLang="en-US" sz="2000" dirty="0">
                <a:latin typeface="微軟正黑體" panose="020B0604030504040204" pitchFamily="34" charset="-120"/>
                <a:ea typeface="微軟正黑體" panose="020B0604030504040204" pitchFamily="34" charset="-120"/>
              </a:rPr>
              <a:t>卡，只要尚有電力並在信號涵蓋範圍內，均可撥通。</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112</a:t>
            </a:r>
            <a:r>
              <a:rPr lang="zh-TW" altLang="en-US" sz="2000" dirty="0">
                <a:latin typeface="微軟正黑體" panose="020B0604030504040204" pitchFamily="34" charset="-120"/>
                <a:ea typeface="微軟正黑體" panose="020B0604030504040204" pitchFamily="34" charset="-120"/>
              </a:rPr>
              <a:t>」適用在緊急危難時，如果您持用手機所在位置收訊不佳，「</a:t>
            </a:r>
            <a:r>
              <a:rPr lang="en-US" altLang="zh-TW" sz="2000" dirty="0">
                <a:latin typeface="微軟正黑體" panose="020B0604030504040204" pitchFamily="34" charset="-120"/>
                <a:ea typeface="微軟正黑體" panose="020B0604030504040204" pitchFamily="34" charset="-120"/>
              </a:rPr>
              <a:t>110</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119</a:t>
            </a:r>
            <a:r>
              <a:rPr lang="zh-TW" altLang="en-US" sz="2000" dirty="0">
                <a:latin typeface="微軟正黑體" panose="020B0604030504040204" pitchFamily="34" charset="-120"/>
                <a:ea typeface="微軟正黑體" panose="020B0604030504040204" pitchFamily="34" charset="-120"/>
              </a:rPr>
              <a:t>」都撥不通的時候使用。</a:t>
            </a:r>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85321164"/>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矩形 6"/>
          <p:cNvSpPr/>
          <p:nvPr/>
        </p:nvSpPr>
        <p:spPr>
          <a:xfrm>
            <a:off x="645570" y="1919069"/>
            <a:ext cx="7890959" cy="129266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校安中心電話  </a:t>
            </a:r>
            <a:r>
              <a:rPr lang="en-US" altLang="zh-TW" sz="2600" b="1" dirty="0">
                <a:solidFill>
                  <a:srgbClr val="FF6600"/>
                </a:solidFill>
                <a:latin typeface="微軟正黑體" panose="020B0604030504040204" pitchFamily="34" charset="-120"/>
                <a:ea typeface="微軟正黑體" panose="020B0604030504040204" pitchFamily="34" charset="-120"/>
              </a:rPr>
              <a:t>04-2633-8000</a:t>
            </a:r>
            <a:r>
              <a:rPr lang="zh-TW" altLang="en-US" sz="2600" b="1" dirty="0">
                <a:solidFill>
                  <a:srgbClr val="FF6600"/>
                </a:solidFill>
                <a:latin typeface="微軟正黑體" panose="020B0604030504040204" pitchFamily="34" charset="-120"/>
                <a:ea typeface="微軟正黑體" panose="020B0604030504040204" pitchFamily="34" charset="-120"/>
              </a:rPr>
              <a:t> </a:t>
            </a:r>
            <a:r>
              <a:rPr lang="en-US" altLang="zh-TW" sz="2600" b="1" dirty="0">
                <a:solidFill>
                  <a:srgbClr val="FF6600"/>
                </a:solidFill>
                <a:latin typeface="微軟正黑體" panose="020B0604030504040204" pitchFamily="34" charset="-120"/>
                <a:ea typeface="微軟正黑體" panose="020B0604030504040204" pitchFamily="34" charset="-120"/>
              </a:rPr>
              <a:t>(24</a:t>
            </a:r>
            <a:r>
              <a:rPr lang="zh-TW" altLang="en-US" sz="2600" b="1" dirty="0">
                <a:solidFill>
                  <a:srgbClr val="FF6600"/>
                </a:solidFill>
                <a:latin typeface="微軟正黑體" panose="020B0604030504040204" pitchFamily="34" charset="-120"/>
                <a:ea typeface="微軟正黑體" panose="020B0604030504040204" pitchFamily="34" charset="-120"/>
              </a:rPr>
              <a:t>小時專線</a:t>
            </a:r>
            <a:r>
              <a:rPr lang="en-US" altLang="zh-TW" sz="2600" b="1" dirty="0">
                <a:solidFill>
                  <a:srgbClr val="FF6600"/>
                </a:solidFill>
                <a:latin typeface="微軟正黑體" panose="020B0604030504040204" pitchFamily="34" charset="-120"/>
                <a:ea typeface="微軟正黑體" panose="020B0604030504040204" pitchFamily="34" charset="-120"/>
              </a:rPr>
              <a:t>)</a:t>
            </a:r>
            <a:br>
              <a:rPr lang="en-US" altLang="zh-TW" sz="2600" b="1" dirty="0">
                <a:solidFill>
                  <a:srgbClr val="FF6600"/>
                </a:solidFill>
                <a:latin typeface="微軟正黑體" panose="020B0604030504040204" pitchFamily="34" charset="-120"/>
                <a:ea typeface="微軟正黑體" panose="020B0604030504040204" pitchFamily="34" charset="-120"/>
              </a:rPr>
            </a:br>
            <a:r>
              <a:rPr lang="zh-TW" altLang="en-US" sz="2600" b="1" dirty="0">
                <a:solidFill>
                  <a:srgbClr val="FF6600"/>
                </a:solidFill>
                <a:latin typeface="微軟正黑體" panose="020B0604030504040204" pitchFamily="34" charset="-120"/>
                <a:ea typeface="微軟正黑體" panose="020B0604030504040204" pitchFamily="34" charset="-120"/>
              </a:rPr>
              <a:t>性平業務窗口  </a:t>
            </a:r>
            <a:r>
              <a:rPr lang="en-US" altLang="zh-TW" sz="2600" b="1" dirty="0">
                <a:solidFill>
                  <a:srgbClr val="FF6600"/>
                </a:solidFill>
                <a:latin typeface="微軟正黑體" panose="020B0604030504040204" pitchFamily="34" charset="-120"/>
                <a:ea typeface="微軟正黑體" panose="020B0604030504040204" pitchFamily="34" charset="-120"/>
              </a:rPr>
              <a:t>04 2631-8652 </a:t>
            </a:r>
            <a:r>
              <a:rPr lang="zh-TW" altLang="en-US" sz="2600" b="1" dirty="0">
                <a:solidFill>
                  <a:srgbClr val="FF6600"/>
                </a:solidFill>
                <a:latin typeface="微軟正黑體" panose="020B0604030504040204" pitchFamily="34" charset="-120"/>
                <a:ea typeface="微軟正黑體" panose="020B0604030504040204" pitchFamily="34" charset="-120"/>
              </a:rPr>
              <a:t>分機</a:t>
            </a:r>
            <a:r>
              <a:rPr lang="en-US" altLang="zh-TW" sz="2600" b="1" dirty="0">
                <a:solidFill>
                  <a:srgbClr val="FF6600"/>
                </a:solidFill>
                <a:latin typeface="微軟正黑體" panose="020B0604030504040204" pitchFamily="34" charset="-120"/>
                <a:ea typeface="微軟正黑體" panose="020B0604030504040204" pitchFamily="34" charset="-120"/>
              </a:rPr>
              <a:t>1601</a:t>
            </a:r>
            <a:r>
              <a:rPr lang="zh-TW" altLang="en-US" sz="2600" b="1" dirty="0">
                <a:solidFill>
                  <a:srgbClr val="FF6600"/>
                </a:solidFill>
                <a:latin typeface="微軟正黑體" panose="020B0604030504040204" pitchFamily="34" charset="-120"/>
                <a:ea typeface="微軟正黑體" panose="020B0604030504040204" pitchFamily="34" charset="-120"/>
              </a:rPr>
              <a:t/>
            </a:r>
            <a:br>
              <a:rPr lang="zh-TW" altLang="en-US" sz="2600" b="1" dirty="0">
                <a:solidFill>
                  <a:srgbClr val="FF6600"/>
                </a:solidFill>
                <a:latin typeface="微軟正黑體" panose="020B0604030504040204" pitchFamily="34" charset="-120"/>
                <a:ea typeface="微軟正黑體" panose="020B0604030504040204" pitchFamily="34" charset="-120"/>
              </a:rPr>
            </a:br>
            <a:r>
              <a:rPr lang="zh-TW" altLang="en-US" sz="2600" b="1" dirty="0">
                <a:solidFill>
                  <a:srgbClr val="FF6600"/>
                </a:solidFill>
                <a:latin typeface="微軟正黑體" panose="020B0604030504040204" pitchFamily="34" charset="-120"/>
                <a:ea typeface="微軟正黑體" panose="020B0604030504040204" pitchFamily="34" charset="-120"/>
              </a:rPr>
              <a:t>諮商輔導中心  </a:t>
            </a:r>
            <a:r>
              <a:rPr lang="en-US" altLang="zh-TW" sz="2600" b="1" dirty="0">
                <a:solidFill>
                  <a:srgbClr val="FF6600"/>
                </a:solidFill>
                <a:latin typeface="微軟正黑體" panose="020B0604030504040204" pitchFamily="34" charset="-120"/>
                <a:ea typeface="微軟正黑體" panose="020B0604030504040204" pitchFamily="34" charset="-120"/>
              </a:rPr>
              <a:t>04 2631-8652 </a:t>
            </a:r>
            <a:r>
              <a:rPr lang="zh-TW" altLang="en-US" sz="2600" b="1" dirty="0">
                <a:solidFill>
                  <a:srgbClr val="FF6600"/>
                </a:solidFill>
                <a:latin typeface="微軟正黑體" panose="020B0604030504040204" pitchFamily="34" charset="-120"/>
                <a:ea typeface="微軟正黑體" panose="020B0604030504040204" pitchFamily="34" charset="-120"/>
              </a:rPr>
              <a:t>分機</a:t>
            </a:r>
            <a:r>
              <a:rPr lang="en-US" altLang="zh-TW" sz="2600" b="1" dirty="0">
                <a:solidFill>
                  <a:srgbClr val="FF6600"/>
                </a:solidFill>
                <a:latin typeface="微軟正黑體" panose="020B0604030504040204" pitchFamily="34" charset="-120"/>
                <a:ea typeface="微軟正黑體" panose="020B0604030504040204" pitchFamily="34" charset="-120"/>
              </a:rPr>
              <a:t>1471~1477</a:t>
            </a:r>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96546460"/>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每週工作週記上傳路徑</a:t>
            </a:r>
            <a:r>
              <a:rPr lang="en-US" altLang="zh-TW" dirty="0"/>
              <a:t>:</a:t>
            </a:r>
          </a:p>
          <a:p>
            <a:pPr algn="ctr"/>
            <a:r>
              <a:rPr lang="zh-TW" altLang="en-US" dirty="0"/>
              <a:t>弘光創課系統每週工作週記上傳路徑</a:t>
            </a:r>
            <a:r>
              <a:rPr lang="en-US" altLang="zh-TW" dirty="0"/>
              <a:t>:</a:t>
            </a:r>
          </a:p>
          <a:p>
            <a:pPr algn="ctr"/>
            <a:r>
              <a:rPr lang="zh-TW" altLang="en-US" dirty="0"/>
              <a:t>弘光創課系統</a:t>
            </a:r>
          </a:p>
          <a:p>
            <a:pPr algn="ctr"/>
            <a:r>
              <a:rPr lang="en-US" altLang="zh-TW" dirty="0"/>
              <a:t>http://tronclass.hk.edu.tw/</a:t>
            </a:r>
          </a:p>
          <a:p>
            <a:pPr algn="ctr"/>
            <a:endParaRPr lang="zh-TW" altLang="en-US" dirty="0"/>
          </a:p>
          <a:p>
            <a:pPr algn="ctr"/>
            <a:r>
              <a:rPr lang="en-US" altLang="zh-TW" dirty="0"/>
              <a:t>http://tronclass.hk.edu.tw/</a:t>
            </a:r>
          </a:p>
        </p:txBody>
      </p:sp>
      <p:sp>
        <p:nvSpPr>
          <p:cNvPr id="41" name="矩形 40"/>
          <p:cNvSpPr/>
          <p:nvPr/>
        </p:nvSpPr>
        <p:spPr>
          <a:xfrm>
            <a:off x="8664797" y="534748"/>
            <a:ext cx="479207" cy="2854838"/>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49962"/>
            <a:ext cx="430887" cy="2839624"/>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玖、期中座談</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文字方塊 1"/>
          <p:cNvSpPr txBox="1"/>
          <p:nvPr/>
        </p:nvSpPr>
        <p:spPr>
          <a:xfrm>
            <a:off x="1065809" y="2727437"/>
            <a:ext cx="4108817" cy="1384995"/>
          </a:xfrm>
          <a:prstGeom prst="rect">
            <a:avLst/>
          </a:prstGeom>
          <a:noFill/>
        </p:spPr>
        <p:txBody>
          <a:bodyPr wrap="none" rtlCol="0">
            <a:spAutoFit/>
          </a:bodyPr>
          <a:lstStyle/>
          <a:p>
            <a:r>
              <a:rPr lang="zh-TW" altLang="en-US" sz="2800" b="1" dirty="0">
                <a:solidFill>
                  <a:srgbClr val="FF6600"/>
                </a:solidFill>
                <a:latin typeface="微軟正黑體" panose="020B0604030504040204" pitchFamily="34" charset="-120"/>
                <a:ea typeface="微軟正黑體" panose="020B0604030504040204" pitchFamily="34" charset="-120"/>
              </a:rPr>
              <a:t>實習期中線上座談會</a:t>
            </a:r>
            <a:endParaRPr lang="en-US" altLang="zh-TW" sz="2800" b="1" dirty="0">
              <a:solidFill>
                <a:srgbClr val="FF6600"/>
              </a:solidFill>
              <a:latin typeface="微軟正黑體" panose="020B0604030504040204" pitchFamily="34" charset="-120"/>
              <a:ea typeface="微軟正黑體" panose="020B0604030504040204" pitchFamily="34" charset="-120"/>
            </a:endParaRPr>
          </a:p>
          <a:p>
            <a:r>
              <a:rPr lang="en-US" altLang="zh-TW" sz="2800" b="1" dirty="0">
                <a:solidFill>
                  <a:srgbClr val="C00000"/>
                </a:solidFill>
                <a:latin typeface="微軟正黑體" panose="020B0604030504040204" pitchFamily="34" charset="-120"/>
                <a:ea typeface="微軟正黑體" panose="020B0604030504040204" pitchFamily="34" charset="-120"/>
              </a:rPr>
              <a:t>111/07/28</a:t>
            </a:r>
            <a:r>
              <a:rPr lang="zh-TW" altLang="en-US" sz="2800" b="1" dirty="0">
                <a:solidFill>
                  <a:srgbClr val="C00000"/>
                </a:solidFill>
                <a:latin typeface="微軟正黑體" panose="020B0604030504040204" pitchFamily="34" charset="-120"/>
                <a:ea typeface="微軟正黑體" panose="020B0604030504040204" pitchFamily="34" charset="-120"/>
              </a:rPr>
              <a:t> </a:t>
            </a:r>
            <a:r>
              <a:rPr lang="en-US" altLang="zh-TW" sz="2800" b="1" dirty="0">
                <a:solidFill>
                  <a:srgbClr val="C00000"/>
                </a:solidFill>
                <a:latin typeface="微軟正黑體" panose="020B0604030504040204" pitchFamily="34" charset="-120"/>
                <a:ea typeface="微軟正黑體" panose="020B0604030504040204" pitchFamily="34" charset="-120"/>
              </a:rPr>
              <a:t>10:00</a:t>
            </a:r>
          </a:p>
          <a:p>
            <a:r>
              <a:rPr lang="en-US" altLang="zh-TW" sz="2800" b="1" dirty="0">
                <a:solidFill>
                  <a:srgbClr val="C00000"/>
                </a:solidFill>
                <a:latin typeface="微軟正黑體" panose="020B0604030504040204" pitchFamily="34" charset="-120"/>
                <a:ea typeface="微軟正黑體" panose="020B0604030504040204" pitchFamily="34" charset="-120"/>
              </a:rPr>
              <a:t>*</a:t>
            </a:r>
            <a:r>
              <a:rPr lang="zh-TW" altLang="en-US" sz="2800" b="1" dirty="0">
                <a:solidFill>
                  <a:srgbClr val="C00000"/>
                </a:solidFill>
                <a:latin typeface="微軟正黑體" panose="020B0604030504040204" pitchFamily="34" charset="-120"/>
                <a:ea typeface="微軟正黑體" panose="020B0604030504040204" pitchFamily="34" charset="-120"/>
              </a:rPr>
              <a:t>座談會連結將另行通知</a:t>
            </a:r>
            <a:r>
              <a:rPr lang="en-US" altLang="zh-TW" sz="2800" b="1" dirty="0">
                <a:solidFill>
                  <a:srgbClr val="C00000"/>
                </a:solidFill>
                <a:latin typeface="微軟正黑體" panose="020B0604030504040204" pitchFamily="34" charset="-120"/>
                <a:ea typeface="微軟正黑體" panose="020B0604030504040204" pitchFamily="34" charset="-120"/>
              </a:rPr>
              <a:t>*</a:t>
            </a:r>
            <a:endParaRPr kumimoji="1" lang="zh-TW" altLang="en-US" sz="2800" dirty="0">
              <a:solidFill>
                <a:srgbClr val="C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97114445"/>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2078013"/>
            <a:ext cx="7776864" cy="830997"/>
          </a:xfrm>
          <a:prstGeom prst="rect">
            <a:avLst/>
          </a:prstGeom>
        </p:spPr>
        <p:txBody>
          <a:bodyPr wrap="square">
            <a:spAutoFit/>
          </a:bodyPr>
          <a:lstStyle/>
          <a:p>
            <a:pPr algn="ct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實習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Q</a:t>
            </a: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&amp;</a:t>
            </a: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A</a:t>
            </a:r>
            <a:endPar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894438160"/>
      </p:ext>
    </p:extLst>
  </p:cSld>
  <p:clrMapOvr>
    <a:masterClrMapping/>
  </p:clrMapOvr>
  <mc:AlternateContent xmlns:mc="http://schemas.openxmlformats.org/markup-compatibility/2006">
    <mc:Choice xmlns:p14="http://schemas.microsoft.com/office/powerpoint/2010/main" Requires="p14">
      <p:transition spd="slow" p14:dur="2000">
        <p:cut/>
      </p:transition>
    </mc:Choice>
    <mc:Fallback>
      <p:transition spd="slow">
        <p:cut/>
      </p:transition>
    </mc:Fallback>
  </mc:AlternateContent>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1138</TotalTime>
  <Words>4449</Words>
  <Application>Microsoft Office PowerPoint</Application>
  <PresentationFormat>如螢幕大小 (16:9)</PresentationFormat>
  <Paragraphs>582</Paragraphs>
  <Slides>50</Slides>
  <Notes>0</Notes>
  <HiddenSlides>0</HiddenSlides>
  <MMClips>0</MMClips>
  <ScaleCrop>false</ScaleCrop>
  <HeadingPairs>
    <vt:vector size="4" baseType="variant">
      <vt:variant>
        <vt:lpstr>佈景主題</vt:lpstr>
      </vt:variant>
      <vt:variant>
        <vt:i4>1</vt:i4>
      </vt:variant>
      <vt:variant>
        <vt:lpstr>投影片標題</vt:lpstr>
      </vt:variant>
      <vt:variant>
        <vt:i4>50</vt:i4>
      </vt:variant>
    </vt:vector>
  </HeadingPairs>
  <TitlesOfParts>
    <vt:vector size="51" baseType="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訪客</dc:creator>
  <cp:lastModifiedBy>User</cp:lastModifiedBy>
  <cp:revision>145</cp:revision>
  <cp:lastPrinted>2017-05-30T08:28:21Z</cp:lastPrinted>
  <dcterms:created xsi:type="dcterms:W3CDTF">2017-05-18T09:32:19Z</dcterms:created>
  <dcterms:modified xsi:type="dcterms:W3CDTF">2022-06-02T01:45:22Z</dcterms:modified>
</cp:coreProperties>
</file>