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8"/>
  </p:notesMasterIdLst>
  <p:handoutMasterIdLst>
    <p:handoutMasterId r:id="rId59"/>
  </p:handoutMasterIdLst>
  <p:sldIdLst>
    <p:sldId id="265" r:id="rId2"/>
    <p:sldId id="286" r:id="rId3"/>
    <p:sldId id="282" r:id="rId4"/>
    <p:sldId id="345" r:id="rId5"/>
    <p:sldId id="287" r:id="rId6"/>
    <p:sldId id="346" r:id="rId7"/>
    <p:sldId id="347" r:id="rId8"/>
    <p:sldId id="348" r:id="rId9"/>
    <p:sldId id="349" r:id="rId10"/>
    <p:sldId id="350" r:id="rId11"/>
    <p:sldId id="351" r:id="rId12"/>
    <p:sldId id="352" r:id="rId13"/>
    <p:sldId id="353" r:id="rId14"/>
    <p:sldId id="354" r:id="rId15"/>
    <p:sldId id="355" r:id="rId16"/>
    <p:sldId id="356" r:id="rId17"/>
    <p:sldId id="397" r:id="rId18"/>
    <p:sldId id="357" r:id="rId19"/>
    <p:sldId id="358" r:id="rId20"/>
    <p:sldId id="359" r:id="rId21"/>
    <p:sldId id="360" r:id="rId22"/>
    <p:sldId id="361" r:id="rId23"/>
    <p:sldId id="362" r:id="rId24"/>
    <p:sldId id="363" r:id="rId25"/>
    <p:sldId id="364" r:id="rId26"/>
    <p:sldId id="365" r:id="rId27"/>
    <p:sldId id="367" r:id="rId28"/>
    <p:sldId id="368" r:id="rId29"/>
    <p:sldId id="369" r:id="rId30"/>
    <p:sldId id="370" r:id="rId31"/>
    <p:sldId id="371" r:id="rId32"/>
    <p:sldId id="372" r:id="rId33"/>
    <p:sldId id="373" r:id="rId34"/>
    <p:sldId id="374" r:id="rId35"/>
    <p:sldId id="375" r:id="rId36"/>
    <p:sldId id="376" r:id="rId37"/>
    <p:sldId id="377" r:id="rId38"/>
    <p:sldId id="381" r:id="rId39"/>
    <p:sldId id="380" r:id="rId40"/>
    <p:sldId id="379" r:id="rId41"/>
    <p:sldId id="382" r:id="rId42"/>
    <p:sldId id="383" r:id="rId43"/>
    <p:sldId id="384" r:id="rId44"/>
    <p:sldId id="385" r:id="rId45"/>
    <p:sldId id="386" r:id="rId46"/>
    <p:sldId id="387" r:id="rId47"/>
    <p:sldId id="388" r:id="rId48"/>
    <p:sldId id="389" r:id="rId49"/>
    <p:sldId id="390" r:id="rId50"/>
    <p:sldId id="391" r:id="rId51"/>
    <p:sldId id="392" r:id="rId52"/>
    <p:sldId id="393" r:id="rId53"/>
    <p:sldId id="394" r:id="rId54"/>
    <p:sldId id="395" r:id="rId55"/>
    <p:sldId id="396" r:id="rId56"/>
    <p:sldId id="285" r:id="rId57"/>
  </p:sldIdLst>
  <p:sldSz cx="9144000" cy="5143500" type="screen16x9"/>
  <p:notesSz cx="7099300" cy="10234613"/>
  <p:defaultTextStyle>
    <a:defPPr>
      <a:defRPr lang="zh-TW"/>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12">
          <p15:clr>
            <a:srgbClr val="A4A3A4"/>
          </p15:clr>
        </p15:guide>
        <p15:guide id="2" pos="22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FF9900"/>
    <a:srgbClr val="548235"/>
    <a:srgbClr val="0C1975"/>
    <a:srgbClr val="66CCFF"/>
    <a:srgbClr val="00B05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2833802-FEF1-4C79-8D5D-14CF1EAF98D9}" styleName="淺色樣式 2 - 輔色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9DCAF9ED-07DC-4A11-8D7F-57B35C25682E}" styleName="中等深淺樣式 1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0E3FDE45-AF77-4B5C-9715-49D594BDF05E}" styleName="淺色樣式 1 - 輔色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8A107856-5554-42FB-B03E-39F5DBC370BA}" styleName="中等深淺樣式 4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08" autoAdjust="0"/>
    <p:restoredTop sz="94660" autoAdjust="0"/>
  </p:normalViewPr>
  <p:slideViewPr>
    <p:cSldViewPr snapToGrid="0">
      <p:cViewPr varScale="1">
        <p:scale>
          <a:sx n="152" d="100"/>
          <a:sy n="152" d="100"/>
        </p:scale>
        <p:origin x="306" y="138"/>
      </p:cViewPr>
      <p:guideLst>
        <p:guide orient="horz" pos="1612"/>
        <p:guide pos="226"/>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handoutMaster" Target="handoutMasters/handout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076575" cy="511175"/>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sz="quarter" idx="1"/>
          </p:nvPr>
        </p:nvSpPr>
        <p:spPr>
          <a:xfrm>
            <a:off x="4021138" y="0"/>
            <a:ext cx="3076575" cy="511175"/>
          </a:xfrm>
          <a:prstGeom prst="rect">
            <a:avLst/>
          </a:prstGeom>
        </p:spPr>
        <p:txBody>
          <a:bodyPr vert="horz" lIns="91440" tIns="45720" rIns="91440" bIns="45720" rtlCol="0"/>
          <a:lstStyle>
            <a:lvl1pPr algn="r">
              <a:defRPr sz="1200"/>
            </a:lvl1pPr>
          </a:lstStyle>
          <a:p>
            <a:fld id="{6F8159B4-614C-4556-A9AE-65C716C08A32}" type="datetimeFigureOut">
              <a:rPr lang="zh-TW" altLang="en-US" smtClean="0"/>
              <a:t>2024/6/5</a:t>
            </a:fld>
            <a:endParaRPr lang="zh-TW" altLang="en-US"/>
          </a:p>
        </p:txBody>
      </p:sp>
      <p:sp>
        <p:nvSpPr>
          <p:cNvPr id="4" name="頁尾版面配置區 3"/>
          <p:cNvSpPr>
            <a:spLocks noGrp="1"/>
          </p:cNvSpPr>
          <p:nvPr>
            <p:ph type="ftr" sz="quarter" idx="2"/>
          </p:nvPr>
        </p:nvSpPr>
        <p:spPr>
          <a:xfrm>
            <a:off x="0" y="9721850"/>
            <a:ext cx="3076575" cy="511175"/>
          </a:xfrm>
          <a:prstGeom prst="rect">
            <a:avLst/>
          </a:prstGeom>
        </p:spPr>
        <p:txBody>
          <a:bodyPr vert="horz" lIns="91440" tIns="45720" rIns="91440" bIns="45720" rtlCol="0" anchor="b"/>
          <a:lstStyle>
            <a:lvl1pPr algn="l">
              <a:defRPr sz="1200"/>
            </a:lvl1pPr>
          </a:lstStyle>
          <a:p>
            <a:endParaRPr lang="zh-TW" altLang="en-US"/>
          </a:p>
        </p:txBody>
      </p:sp>
      <p:sp>
        <p:nvSpPr>
          <p:cNvPr id="5" name="投影片編號版面配置區 4"/>
          <p:cNvSpPr>
            <a:spLocks noGrp="1"/>
          </p:cNvSpPr>
          <p:nvPr>
            <p:ph type="sldNum" sz="quarter" idx="3"/>
          </p:nvPr>
        </p:nvSpPr>
        <p:spPr>
          <a:xfrm>
            <a:off x="4021138" y="9721850"/>
            <a:ext cx="3076575" cy="511175"/>
          </a:xfrm>
          <a:prstGeom prst="rect">
            <a:avLst/>
          </a:prstGeom>
        </p:spPr>
        <p:txBody>
          <a:bodyPr vert="horz" lIns="91440" tIns="45720" rIns="91440" bIns="45720" rtlCol="0" anchor="b"/>
          <a:lstStyle>
            <a:lvl1pPr algn="r">
              <a:defRPr sz="1200"/>
            </a:lvl1pPr>
          </a:lstStyle>
          <a:p>
            <a:fld id="{941818DA-F64B-450B-A751-3B53442831A2}" type="slidenum">
              <a:rPr lang="zh-TW" altLang="en-US" smtClean="0"/>
              <a:t>‹#›</a:t>
            </a:fld>
            <a:endParaRPr lang="zh-TW" altLang="en-US"/>
          </a:p>
        </p:txBody>
      </p:sp>
    </p:spTree>
    <p:extLst>
      <p:ext uri="{BB962C8B-B14F-4D97-AF65-F5344CB8AC3E}">
        <p14:creationId xmlns:p14="http://schemas.microsoft.com/office/powerpoint/2010/main" val="42603903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3076575" cy="512763"/>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4021138" y="0"/>
            <a:ext cx="3076575" cy="512763"/>
          </a:xfrm>
          <a:prstGeom prst="rect">
            <a:avLst/>
          </a:prstGeom>
        </p:spPr>
        <p:txBody>
          <a:bodyPr vert="horz" lIns="91440" tIns="45720" rIns="91440" bIns="45720" rtlCol="0"/>
          <a:lstStyle>
            <a:lvl1pPr algn="r">
              <a:defRPr sz="1200"/>
            </a:lvl1pPr>
          </a:lstStyle>
          <a:p>
            <a:fld id="{2C835A17-CE64-446C-A9D5-23D206BDA65B}" type="datetimeFigureOut">
              <a:rPr lang="zh-TW" altLang="en-US" smtClean="0"/>
              <a:t>2024/6/5</a:t>
            </a:fld>
            <a:endParaRPr lang="zh-TW" altLang="en-US"/>
          </a:p>
        </p:txBody>
      </p:sp>
      <p:sp>
        <p:nvSpPr>
          <p:cNvPr id="4" name="投影片圖像版面配置區 3"/>
          <p:cNvSpPr>
            <a:spLocks noGrp="1" noRot="1" noChangeAspect="1"/>
          </p:cNvSpPr>
          <p:nvPr>
            <p:ph type="sldImg" idx="2"/>
          </p:nvPr>
        </p:nvSpPr>
        <p:spPr>
          <a:xfrm>
            <a:off x="479425" y="1279525"/>
            <a:ext cx="6140450" cy="34544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709613" y="4926013"/>
            <a:ext cx="5680075" cy="4029075"/>
          </a:xfrm>
          <a:prstGeom prst="rect">
            <a:avLst/>
          </a:prstGeom>
        </p:spPr>
        <p:txBody>
          <a:bodyPr vert="horz" lIns="91440" tIns="45720" rIns="91440" bIns="45720" rtlCol="0"/>
          <a:lstStyle/>
          <a:p>
            <a:pPr lvl="0"/>
            <a:r>
              <a:rPr lang="zh-TW" altLang="en-US"/>
              <a:t>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9721850"/>
            <a:ext cx="3076575" cy="512763"/>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4021138" y="9721850"/>
            <a:ext cx="3076575" cy="512763"/>
          </a:xfrm>
          <a:prstGeom prst="rect">
            <a:avLst/>
          </a:prstGeom>
        </p:spPr>
        <p:txBody>
          <a:bodyPr vert="horz" lIns="91440" tIns="45720" rIns="91440" bIns="45720" rtlCol="0" anchor="b"/>
          <a:lstStyle>
            <a:lvl1pPr algn="r">
              <a:defRPr sz="1200"/>
            </a:lvl1pPr>
          </a:lstStyle>
          <a:p>
            <a:fld id="{FD27CCEA-CD27-410A-8167-F57E5C148638}" type="slidenum">
              <a:rPr lang="zh-TW" altLang="en-US" smtClean="0"/>
              <a:t>‹#›</a:t>
            </a:fld>
            <a:endParaRPr lang="zh-TW" altLang="en-US"/>
          </a:p>
        </p:txBody>
      </p:sp>
    </p:spTree>
    <p:extLst>
      <p:ext uri="{BB962C8B-B14F-4D97-AF65-F5344CB8AC3E}">
        <p14:creationId xmlns:p14="http://schemas.microsoft.com/office/powerpoint/2010/main" val="37796296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1143000" y="841772"/>
            <a:ext cx="6858000" cy="1790700"/>
          </a:xfrm>
        </p:spPr>
        <p:txBody>
          <a:bodyPr anchor="b"/>
          <a:lstStyle>
            <a:lvl1pPr algn="ctr">
              <a:defRPr sz="4500"/>
            </a:lvl1pPr>
          </a:lstStyle>
          <a:p>
            <a:r>
              <a:rPr lang="zh-TW" altLang="en-US"/>
              <a:t>按一下以編輯母片標題樣式</a:t>
            </a:r>
          </a:p>
        </p:txBody>
      </p:sp>
      <p:sp>
        <p:nvSpPr>
          <p:cNvPr id="3" name="副標題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90D43016-DC70-4677-944E-FA4CED2BDF93}" type="datetimeFigureOut">
              <a:rPr lang="zh-TW" altLang="en-US" smtClean="0"/>
              <a:t>2024/6/5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3049177057"/>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90D43016-DC70-4677-944E-FA4CED2BDF93}" type="datetimeFigureOut">
              <a:rPr lang="zh-TW" altLang="en-US" smtClean="0"/>
              <a:t>2024/6/5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4044198912"/>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623888" y="1282306"/>
            <a:ext cx="7886700" cy="2139553"/>
          </a:xfrm>
        </p:spPr>
        <p:txBody>
          <a:bodyPr anchor="b"/>
          <a:lstStyle>
            <a:lvl1pPr>
              <a:defRPr sz="4500"/>
            </a:lvl1pPr>
          </a:lstStyle>
          <a:p>
            <a:r>
              <a:rPr lang="zh-TW" altLang="en-US"/>
              <a:t>按一下以編輯母片標題樣式</a:t>
            </a:r>
          </a:p>
        </p:txBody>
      </p:sp>
      <p:sp>
        <p:nvSpPr>
          <p:cNvPr id="3" name="文字版面配置區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4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90D43016-DC70-4677-944E-FA4CED2BDF93}" type="datetimeFigureOut">
              <a:rPr lang="zh-TW" altLang="en-US" smtClean="0"/>
              <a:t>2024/6/5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951684233"/>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628650" y="1369219"/>
            <a:ext cx="3886200" cy="3263504"/>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29150" y="1369219"/>
            <a:ext cx="3886200" cy="3263504"/>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90D43016-DC70-4677-944E-FA4CED2BDF93}" type="datetimeFigureOut">
              <a:rPr lang="zh-TW" altLang="en-US" smtClean="0"/>
              <a:t>2024/6/5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1083618901"/>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629841" y="273844"/>
            <a:ext cx="7886700" cy="994172"/>
          </a:xfrm>
        </p:spPr>
        <p:txBody>
          <a:bodyPr/>
          <a:lstStyle/>
          <a:p>
            <a:r>
              <a:rPr lang="zh-TW" altLang="en-US"/>
              <a:t>按一下以編輯母片標題樣式</a:t>
            </a:r>
          </a:p>
        </p:txBody>
      </p:sp>
      <p:sp>
        <p:nvSpPr>
          <p:cNvPr id="3" name="文字版面配置區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按一下以編輯母片文字樣式</a:t>
            </a:r>
          </a:p>
        </p:txBody>
      </p:sp>
      <p:sp>
        <p:nvSpPr>
          <p:cNvPr id="4" name="內容版面配置區 3"/>
          <p:cNvSpPr>
            <a:spLocks noGrp="1"/>
          </p:cNvSpPr>
          <p:nvPr>
            <p:ph sz="half" idx="2"/>
          </p:nvPr>
        </p:nvSpPr>
        <p:spPr>
          <a:xfrm>
            <a:off x="629842" y="1878807"/>
            <a:ext cx="3868340" cy="2763441"/>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29154" y="1260872"/>
            <a:ext cx="3887391" cy="617934"/>
          </a:xfrm>
        </p:spPr>
        <p:txBody>
          <a:bodyPr anchor="b"/>
          <a:lstStyle>
            <a:lvl1pPr marL="0" indent="0">
              <a:buNone/>
              <a:defRPr sz="1800" b="1"/>
            </a:lvl1pPr>
            <a:lvl2pPr marL="342900" indent="0">
              <a:buNone/>
              <a:defRPr sz="1500" b="1"/>
            </a:lvl2pPr>
            <a:lvl3pPr marL="685800" indent="0">
              <a:buNone/>
              <a:defRPr sz="140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TW" altLang="en-US"/>
              <a:t>按一下以編輯母片文字樣式</a:t>
            </a:r>
          </a:p>
        </p:txBody>
      </p:sp>
      <p:sp>
        <p:nvSpPr>
          <p:cNvPr id="6" name="內容版面配置區 5"/>
          <p:cNvSpPr>
            <a:spLocks noGrp="1"/>
          </p:cNvSpPr>
          <p:nvPr>
            <p:ph sz="quarter" idx="4"/>
          </p:nvPr>
        </p:nvSpPr>
        <p:spPr>
          <a:xfrm>
            <a:off x="4629154" y="1878807"/>
            <a:ext cx="3887391" cy="2763441"/>
          </a:xfrm>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90D43016-DC70-4677-944E-FA4CED2BDF93}" type="datetimeFigureOut">
              <a:rPr lang="zh-TW" altLang="en-US" smtClean="0"/>
              <a:t>2024/6/5</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3538139959"/>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90D43016-DC70-4677-944E-FA4CED2BDF93}" type="datetimeFigureOut">
              <a:rPr lang="zh-TW" altLang="en-US" smtClean="0"/>
              <a:t>2024/6/5</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2690578392"/>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90D43016-DC70-4677-944E-FA4CED2BDF93}" type="datetimeFigureOut">
              <a:rPr lang="zh-TW" altLang="en-US" smtClean="0"/>
              <a:t>2024/6/5</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124458969"/>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629841" y="342900"/>
            <a:ext cx="2949178" cy="1200150"/>
          </a:xfrm>
        </p:spPr>
        <p:txBody>
          <a:bodyPr anchor="b"/>
          <a:lstStyle>
            <a:lvl1pPr>
              <a:defRPr sz="2400"/>
            </a:lvl1pPr>
          </a:lstStyle>
          <a:p>
            <a:r>
              <a:rPr lang="zh-TW" altLang="en-US"/>
              <a:t>按一下以編輯母片標題樣式</a:t>
            </a:r>
          </a:p>
        </p:txBody>
      </p:sp>
      <p:sp>
        <p:nvSpPr>
          <p:cNvPr id="3" name="內容版面配置區 2"/>
          <p:cNvSpPr>
            <a:spLocks noGrp="1"/>
          </p:cNvSpPr>
          <p:nvPr>
            <p:ph idx="1"/>
          </p:nvPr>
        </p:nvSpPr>
        <p:spPr>
          <a:xfrm>
            <a:off x="3887391" y="740570"/>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629841" y="1543052"/>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90D43016-DC70-4677-944E-FA4CED2BDF93}" type="datetimeFigureOut">
              <a:rPr lang="zh-TW" altLang="en-US" smtClean="0"/>
              <a:t>2024/6/5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2457363817"/>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629841" y="342900"/>
            <a:ext cx="2949178" cy="1200150"/>
          </a:xfrm>
        </p:spPr>
        <p:txBody>
          <a:bodyPr anchor="b"/>
          <a:lstStyle>
            <a:lvl1pPr>
              <a:defRPr sz="2400"/>
            </a:lvl1pPr>
          </a:lstStyle>
          <a:p>
            <a:r>
              <a:rPr lang="zh-TW" altLang="en-US"/>
              <a:t>按一下以編輯母片標題樣式</a:t>
            </a:r>
          </a:p>
        </p:txBody>
      </p:sp>
      <p:sp>
        <p:nvSpPr>
          <p:cNvPr id="3" name="圖片版面配置區 2"/>
          <p:cNvSpPr>
            <a:spLocks noGrp="1"/>
          </p:cNvSpPr>
          <p:nvPr>
            <p:ph type="pic" idx="1"/>
          </p:nvPr>
        </p:nvSpPr>
        <p:spPr>
          <a:xfrm>
            <a:off x="3887391" y="740570"/>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TW" altLang="en-US"/>
          </a:p>
        </p:txBody>
      </p:sp>
      <p:sp>
        <p:nvSpPr>
          <p:cNvPr id="4" name="文字版面配置區 3"/>
          <p:cNvSpPr>
            <a:spLocks noGrp="1"/>
          </p:cNvSpPr>
          <p:nvPr>
            <p:ph type="body" sz="half" idx="2"/>
          </p:nvPr>
        </p:nvSpPr>
        <p:spPr>
          <a:xfrm>
            <a:off x="629841" y="1543052"/>
            <a:ext cx="2949178" cy="2858691"/>
          </a:xfrm>
        </p:spPr>
        <p:txBody>
          <a:bodyPr/>
          <a:lstStyle>
            <a:lvl1pPr marL="0" indent="0">
              <a:buNone/>
              <a:defRPr sz="1200"/>
            </a:lvl1pPr>
            <a:lvl2pPr marL="342900" indent="0">
              <a:buNone/>
              <a:defRPr sz="1100"/>
            </a:lvl2pPr>
            <a:lvl3pPr marL="685800" indent="0">
              <a:buNone/>
              <a:defRPr sz="900"/>
            </a:lvl3pPr>
            <a:lvl4pPr marL="1028700" indent="0">
              <a:buNone/>
              <a:defRPr sz="800"/>
            </a:lvl4pPr>
            <a:lvl5pPr marL="1371600" indent="0">
              <a:buNone/>
              <a:defRPr sz="800"/>
            </a:lvl5pPr>
            <a:lvl6pPr marL="1714500" indent="0">
              <a:buNone/>
              <a:defRPr sz="800"/>
            </a:lvl6pPr>
            <a:lvl7pPr marL="2057400" indent="0">
              <a:buNone/>
              <a:defRPr sz="800"/>
            </a:lvl7pPr>
            <a:lvl8pPr marL="2400300" indent="0">
              <a:buNone/>
              <a:defRPr sz="800"/>
            </a:lvl8pPr>
            <a:lvl9pPr marL="2743200" indent="0">
              <a:buNone/>
              <a:defRPr sz="8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90D43016-DC70-4677-944E-FA4CED2BDF93}" type="datetimeFigureOut">
              <a:rPr lang="zh-TW" altLang="en-US" smtClean="0"/>
              <a:t>2024/6/5</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459919350"/>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90D43016-DC70-4677-944E-FA4CED2BDF93}" type="datetimeFigureOut">
              <a:rPr lang="zh-TW" altLang="en-US" smtClean="0"/>
              <a:t>2024/6/5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670665048"/>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543676" y="273846"/>
            <a:ext cx="1971675" cy="4358879"/>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628654" y="273846"/>
            <a:ext cx="5800725" cy="4358879"/>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90D43016-DC70-4677-944E-FA4CED2BDF93}" type="datetimeFigureOut">
              <a:rPr lang="zh-TW" altLang="en-US" smtClean="0"/>
              <a:t>2024/6/5</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946066927"/>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628650" y="273844"/>
            <a:ext cx="7886700" cy="994172"/>
          </a:xfrm>
          <a:prstGeom prst="rect">
            <a:avLst/>
          </a:prstGeom>
        </p:spPr>
        <p:txBody>
          <a:bodyPr vert="horz" lIns="68580" tIns="34290" rIns="68580" bIns="3429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628650" y="1369219"/>
            <a:ext cx="7886700" cy="3263504"/>
          </a:xfrm>
          <a:prstGeom prst="rect">
            <a:avLst/>
          </a:prstGeom>
        </p:spPr>
        <p:txBody>
          <a:bodyPr vert="horz" lIns="68580" tIns="34290" rIns="68580" bIns="3429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628650" y="4767264"/>
            <a:ext cx="2057400" cy="273844"/>
          </a:xfrm>
          <a:prstGeom prst="rect">
            <a:avLst/>
          </a:prstGeom>
        </p:spPr>
        <p:txBody>
          <a:bodyPr vert="horz" lIns="68580" tIns="34290" rIns="68580" bIns="34290" rtlCol="0" anchor="ctr"/>
          <a:lstStyle>
            <a:lvl1pPr algn="l">
              <a:defRPr sz="900">
                <a:solidFill>
                  <a:schemeClr val="tx1">
                    <a:tint val="75000"/>
                  </a:schemeClr>
                </a:solidFill>
              </a:defRPr>
            </a:lvl1pPr>
          </a:lstStyle>
          <a:p>
            <a:fld id="{90D43016-DC70-4677-944E-FA4CED2BDF93}" type="datetimeFigureOut">
              <a:rPr lang="zh-TW" altLang="en-US" smtClean="0"/>
              <a:t>2024/6/5</a:t>
            </a:fld>
            <a:endParaRPr lang="zh-TW" altLang="en-US"/>
          </a:p>
        </p:txBody>
      </p:sp>
      <p:sp>
        <p:nvSpPr>
          <p:cNvPr id="5" name="頁尾版面配置區 4"/>
          <p:cNvSpPr>
            <a:spLocks noGrp="1"/>
          </p:cNvSpPr>
          <p:nvPr>
            <p:ph type="ftr" sz="quarter" idx="3"/>
          </p:nvPr>
        </p:nvSpPr>
        <p:spPr>
          <a:xfrm>
            <a:off x="3028950" y="4767264"/>
            <a:ext cx="3086100" cy="273844"/>
          </a:xfrm>
          <a:prstGeom prst="rect">
            <a:avLst/>
          </a:prstGeom>
        </p:spPr>
        <p:txBody>
          <a:bodyPr vert="horz" lIns="68580" tIns="34290" rIns="68580" bIns="34290" rtlCol="0" anchor="ctr"/>
          <a:lstStyle>
            <a:lvl1pPr algn="ctr">
              <a:defRPr sz="9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457950" y="4767264"/>
            <a:ext cx="2057400" cy="273844"/>
          </a:xfrm>
          <a:prstGeom prst="rect">
            <a:avLst/>
          </a:prstGeom>
        </p:spPr>
        <p:txBody>
          <a:bodyPr vert="horz" lIns="68580" tIns="34290" rIns="68580" bIns="34290" rtlCol="0" anchor="ctr"/>
          <a:lstStyle>
            <a:lvl1pPr algn="r">
              <a:defRPr sz="900">
                <a:solidFill>
                  <a:schemeClr val="tx1">
                    <a:tint val="75000"/>
                  </a:schemeClr>
                </a:solidFill>
              </a:defRPr>
            </a:lvl1pPr>
          </a:lstStyle>
          <a:p>
            <a:fld id="{97938907-AF11-400B-A126-AFCAE9374B42}" type="slidenum">
              <a:rPr lang="zh-TW" altLang="en-US" smtClean="0"/>
              <a:t>‹#›</a:t>
            </a:fld>
            <a:endParaRPr lang="zh-TW" altLang="en-US"/>
          </a:p>
        </p:txBody>
      </p:sp>
    </p:spTree>
    <p:extLst>
      <p:ext uri="{BB962C8B-B14F-4D97-AF65-F5344CB8AC3E}">
        <p14:creationId xmlns:p14="http://schemas.microsoft.com/office/powerpoint/2010/main" val="12028687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mn-lt"/>
          <a:ea typeface="+mn-ea"/>
          <a:cs typeface="+mn-cs"/>
        </a:defRPr>
      </a:lvl9pPr>
    </p:bodyStyle>
    <p:otherStyle>
      <a:defPPr>
        <a:defRPr lang="zh-TW"/>
      </a:defPPr>
      <a:lvl1pPr marL="0" algn="l" defTabSz="685800" rtl="0" eaLnBrk="1" latinLnBrk="0" hangingPunct="1">
        <a:defRPr sz="1400" kern="1200">
          <a:solidFill>
            <a:schemeClr val="tx1"/>
          </a:solidFill>
          <a:latin typeface="+mn-lt"/>
          <a:ea typeface="+mn-ea"/>
          <a:cs typeface="+mn-cs"/>
        </a:defRPr>
      </a:lvl1pPr>
      <a:lvl2pPr marL="342900" algn="l" defTabSz="685800" rtl="0" eaLnBrk="1" latinLnBrk="0" hangingPunct="1">
        <a:defRPr sz="1400" kern="1200">
          <a:solidFill>
            <a:schemeClr val="tx1"/>
          </a:solidFill>
          <a:latin typeface="+mn-lt"/>
          <a:ea typeface="+mn-ea"/>
          <a:cs typeface="+mn-cs"/>
        </a:defRPr>
      </a:lvl2pPr>
      <a:lvl3pPr marL="685800" algn="l" defTabSz="685800" rtl="0" eaLnBrk="1" latinLnBrk="0" hangingPunct="1">
        <a:defRPr sz="1400" kern="1200">
          <a:solidFill>
            <a:schemeClr val="tx1"/>
          </a:solidFill>
          <a:latin typeface="+mn-lt"/>
          <a:ea typeface="+mn-ea"/>
          <a:cs typeface="+mn-cs"/>
        </a:defRPr>
      </a:lvl3pPr>
      <a:lvl4pPr marL="1028700" algn="l" defTabSz="685800" rtl="0" eaLnBrk="1" latinLnBrk="0" hangingPunct="1">
        <a:defRPr sz="1400" kern="1200">
          <a:solidFill>
            <a:schemeClr val="tx1"/>
          </a:solidFill>
          <a:latin typeface="+mn-lt"/>
          <a:ea typeface="+mn-ea"/>
          <a:cs typeface="+mn-cs"/>
        </a:defRPr>
      </a:lvl4pPr>
      <a:lvl5pPr marL="1371600" algn="l" defTabSz="685800" rtl="0" eaLnBrk="1" latinLnBrk="0" hangingPunct="1">
        <a:defRPr sz="1400" kern="1200">
          <a:solidFill>
            <a:schemeClr val="tx1"/>
          </a:solidFill>
          <a:latin typeface="+mn-lt"/>
          <a:ea typeface="+mn-ea"/>
          <a:cs typeface="+mn-cs"/>
        </a:defRPr>
      </a:lvl5pPr>
      <a:lvl6pPr marL="1714500" algn="l" defTabSz="685800" rtl="0" eaLnBrk="1" latinLnBrk="0" hangingPunct="1">
        <a:defRPr sz="1400" kern="1200">
          <a:solidFill>
            <a:schemeClr val="tx1"/>
          </a:solidFill>
          <a:latin typeface="+mn-lt"/>
          <a:ea typeface="+mn-ea"/>
          <a:cs typeface="+mn-cs"/>
        </a:defRPr>
      </a:lvl6pPr>
      <a:lvl7pPr marL="2057400" algn="l" defTabSz="685800" rtl="0" eaLnBrk="1" latinLnBrk="0" hangingPunct="1">
        <a:defRPr sz="1400" kern="1200">
          <a:solidFill>
            <a:schemeClr val="tx1"/>
          </a:solidFill>
          <a:latin typeface="+mn-lt"/>
          <a:ea typeface="+mn-ea"/>
          <a:cs typeface="+mn-cs"/>
        </a:defRPr>
      </a:lvl7pPr>
      <a:lvl8pPr marL="2400300" algn="l" defTabSz="685800" rtl="0" eaLnBrk="1" latinLnBrk="0" hangingPunct="1">
        <a:defRPr sz="1400" kern="1200">
          <a:solidFill>
            <a:schemeClr val="tx1"/>
          </a:solidFill>
          <a:latin typeface="+mn-lt"/>
          <a:ea typeface="+mn-ea"/>
          <a:cs typeface="+mn-cs"/>
        </a:defRPr>
      </a:lvl8pPr>
      <a:lvl9pPr marL="2743200" algn="l" defTabSz="685800" rtl="0" eaLnBrk="1" latinLnBrk="0" hangingPunct="1">
        <a:defRPr sz="1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tronclass.hk.edu.tw/"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pse.is/52ju5f"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hyperlink" Target="https://pse.is/52cq4r"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2.xml"/><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8.emf"/><Relationship Id="rId1" Type="http://schemas.openxmlformats.org/officeDocument/2006/relationships/slideLayout" Target="../slideLayouts/slideLayout2.xml"/><Relationship Id="rId4" Type="http://schemas.openxmlformats.org/officeDocument/2006/relationships/image" Target="../media/image10.emf"/></Relationships>
</file>

<file path=ppt/slides/_rels/slide29.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emf"/><Relationship Id="rId1" Type="http://schemas.openxmlformats.org/officeDocument/2006/relationships/slideLayout" Target="../slideLayouts/slideLayout2.xml"/><Relationship Id="rId4" Type="http://schemas.openxmlformats.org/officeDocument/2006/relationships/image" Target="../media/image13.emf"/></Relationships>
</file>

<file path=ppt/slides/_rels/slide30.xml.rels><?xml version="1.0" encoding="UTF-8" standalone="yes"?>
<Relationships xmlns="http://schemas.openxmlformats.org/package/2006/relationships"><Relationship Id="rId2" Type="http://schemas.openxmlformats.org/officeDocument/2006/relationships/hyperlink" Target="https://geec.hk.edu.tw/" TargetMode="Externa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p:cNvSpPr/>
          <p:nvPr/>
        </p:nvSpPr>
        <p:spPr>
          <a:xfrm>
            <a:off x="0" y="2"/>
            <a:ext cx="9144000" cy="5143501"/>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dirty="0"/>
          </a:p>
        </p:txBody>
      </p:sp>
      <p:sp>
        <p:nvSpPr>
          <p:cNvPr id="6" name="矩形 5"/>
          <p:cNvSpPr/>
          <p:nvPr/>
        </p:nvSpPr>
        <p:spPr>
          <a:xfrm>
            <a:off x="330200" y="311106"/>
            <a:ext cx="8521700" cy="4521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39" name="群組 38"/>
          <p:cNvGrpSpPr/>
          <p:nvPr/>
        </p:nvGrpSpPr>
        <p:grpSpPr>
          <a:xfrm>
            <a:off x="1852012" y="917725"/>
            <a:ext cx="3400700" cy="3303766"/>
            <a:chOff x="1852008" y="917724"/>
            <a:chExt cx="3400700" cy="3303766"/>
          </a:xfrm>
        </p:grpSpPr>
        <p:grpSp>
          <p:nvGrpSpPr>
            <p:cNvPr id="7" name="群組 6"/>
            <p:cNvGrpSpPr/>
            <p:nvPr/>
          </p:nvGrpSpPr>
          <p:grpSpPr>
            <a:xfrm>
              <a:off x="1852008" y="917724"/>
              <a:ext cx="3400700" cy="3303766"/>
              <a:chOff x="2147731" y="1340769"/>
              <a:chExt cx="4800538" cy="4644222"/>
            </a:xfrm>
          </p:grpSpPr>
          <p:grpSp>
            <p:nvGrpSpPr>
              <p:cNvPr id="8" name="群組 7"/>
              <p:cNvGrpSpPr/>
              <p:nvPr/>
            </p:nvGrpSpPr>
            <p:grpSpPr>
              <a:xfrm>
                <a:off x="4187961" y="1340769"/>
                <a:ext cx="768085" cy="4644214"/>
                <a:chOff x="1043608" y="1556792"/>
                <a:chExt cx="576064" cy="3483162"/>
              </a:xfrm>
            </p:grpSpPr>
            <p:sp>
              <p:nvSpPr>
                <p:cNvPr id="26" name="橢圓 25"/>
                <p:cNvSpPr/>
                <p:nvPr/>
              </p:nvSpPr>
              <p:spPr>
                <a:xfrm>
                  <a:off x="1043608" y="1556792"/>
                  <a:ext cx="576064" cy="576064"/>
                </a:xfrm>
                <a:prstGeom prst="ellipse">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7" name="橢圓 26"/>
                <p:cNvSpPr/>
                <p:nvPr/>
              </p:nvSpPr>
              <p:spPr>
                <a:xfrm>
                  <a:off x="1043608" y="2276872"/>
                  <a:ext cx="576064" cy="576064"/>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8" name="橢圓 27"/>
                <p:cNvSpPr/>
                <p:nvPr/>
              </p:nvSpPr>
              <p:spPr>
                <a:xfrm>
                  <a:off x="1043608" y="2996952"/>
                  <a:ext cx="576064" cy="576064"/>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9" name="橢圓 28"/>
                <p:cNvSpPr/>
                <p:nvPr/>
              </p:nvSpPr>
              <p:spPr>
                <a:xfrm>
                  <a:off x="1043608" y="4463890"/>
                  <a:ext cx="576064" cy="576064"/>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9" name="群組 8"/>
              <p:cNvGrpSpPr/>
              <p:nvPr/>
            </p:nvGrpSpPr>
            <p:grpSpPr>
              <a:xfrm>
                <a:off x="3155845" y="1340769"/>
                <a:ext cx="768085" cy="4644214"/>
                <a:chOff x="1043608" y="1556792"/>
                <a:chExt cx="576064" cy="3483162"/>
              </a:xfrm>
            </p:grpSpPr>
            <p:sp>
              <p:nvSpPr>
                <p:cNvPr id="22" name="橢圓 21"/>
                <p:cNvSpPr/>
                <p:nvPr/>
              </p:nvSpPr>
              <p:spPr>
                <a:xfrm>
                  <a:off x="1043608" y="1556792"/>
                  <a:ext cx="576064" cy="576064"/>
                </a:xfrm>
                <a:prstGeom prst="ellipse">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3" name="橢圓 22"/>
                <p:cNvSpPr/>
                <p:nvPr/>
              </p:nvSpPr>
              <p:spPr>
                <a:xfrm>
                  <a:off x="1043608" y="2276872"/>
                  <a:ext cx="576064" cy="576064"/>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4" name="橢圓 23"/>
                <p:cNvSpPr/>
                <p:nvPr/>
              </p:nvSpPr>
              <p:spPr>
                <a:xfrm>
                  <a:off x="1043608" y="2996952"/>
                  <a:ext cx="576064" cy="576064"/>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5" name="橢圓 24"/>
                <p:cNvSpPr/>
                <p:nvPr/>
              </p:nvSpPr>
              <p:spPr>
                <a:xfrm>
                  <a:off x="1043608" y="4463890"/>
                  <a:ext cx="576064" cy="576064"/>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10" name="群組 9"/>
              <p:cNvGrpSpPr/>
              <p:nvPr/>
            </p:nvGrpSpPr>
            <p:grpSpPr>
              <a:xfrm>
                <a:off x="2147731" y="1340774"/>
                <a:ext cx="768085" cy="4644217"/>
                <a:chOff x="1043608" y="1556792"/>
                <a:chExt cx="576064" cy="3483164"/>
              </a:xfrm>
            </p:grpSpPr>
            <p:sp>
              <p:nvSpPr>
                <p:cNvPr id="17" name="橢圓 16"/>
                <p:cNvSpPr/>
                <p:nvPr/>
              </p:nvSpPr>
              <p:spPr>
                <a:xfrm>
                  <a:off x="1043608" y="1556792"/>
                  <a:ext cx="576064" cy="576064"/>
                </a:xfrm>
                <a:prstGeom prst="ellipse">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8" name="橢圓 17"/>
                <p:cNvSpPr/>
                <p:nvPr/>
              </p:nvSpPr>
              <p:spPr>
                <a:xfrm>
                  <a:off x="1043608" y="2276872"/>
                  <a:ext cx="576064" cy="576064"/>
                </a:xfrm>
                <a:prstGeom prst="ellipse">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9" name="橢圓 18"/>
                <p:cNvSpPr/>
                <p:nvPr/>
              </p:nvSpPr>
              <p:spPr>
                <a:xfrm>
                  <a:off x="1043608" y="2996952"/>
                  <a:ext cx="576064" cy="576064"/>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0" name="橢圓 19"/>
                <p:cNvSpPr/>
                <p:nvPr/>
              </p:nvSpPr>
              <p:spPr>
                <a:xfrm>
                  <a:off x="1043608" y="3743812"/>
                  <a:ext cx="576064" cy="576065"/>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21" name="橢圓 20"/>
                <p:cNvSpPr/>
                <p:nvPr/>
              </p:nvSpPr>
              <p:spPr>
                <a:xfrm>
                  <a:off x="1043608" y="4463891"/>
                  <a:ext cx="576064" cy="576065"/>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11" name="橢圓 10"/>
              <p:cNvSpPr/>
              <p:nvPr/>
            </p:nvSpPr>
            <p:spPr>
              <a:xfrm>
                <a:off x="5196072" y="1340769"/>
                <a:ext cx="768085" cy="768085"/>
              </a:xfrm>
              <a:prstGeom prst="ellipse">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橢圓 11"/>
              <p:cNvSpPr/>
              <p:nvPr/>
            </p:nvSpPr>
            <p:spPr>
              <a:xfrm>
                <a:off x="5196072" y="3260981"/>
                <a:ext cx="768085" cy="768085"/>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橢圓 12"/>
              <p:cNvSpPr/>
              <p:nvPr/>
            </p:nvSpPr>
            <p:spPr>
              <a:xfrm>
                <a:off x="5196072" y="5216901"/>
                <a:ext cx="768085" cy="768086"/>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4" name="橢圓 13"/>
              <p:cNvSpPr/>
              <p:nvPr/>
            </p:nvSpPr>
            <p:spPr>
              <a:xfrm>
                <a:off x="6180182" y="1340769"/>
                <a:ext cx="768085" cy="768085"/>
              </a:xfrm>
              <a:prstGeom prst="ellipse">
                <a:avLst/>
              </a:prstGeom>
              <a:solidFill>
                <a:srgbClr val="CC33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5" name="橢圓 14"/>
              <p:cNvSpPr/>
              <p:nvPr/>
            </p:nvSpPr>
            <p:spPr>
              <a:xfrm>
                <a:off x="6180184" y="3260980"/>
                <a:ext cx="768085" cy="768085"/>
              </a:xfrm>
              <a:prstGeom prst="ellipse">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橢圓 15"/>
              <p:cNvSpPr/>
              <p:nvPr/>
            </p:nvSpPr>
            <p:spPr>
              <a:xfrm>
                <a:off x="6180179" y="5216897"/>
                <a:ext cx="768085" cy="768086"/>
              </a:xfrm>
              <a:prstGeom prst="ellipse">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sp>
          <p:nvSpPr>
            <p:cNvPr id="35" name="橢圓 34"/>
            <p:cNvSpPr/>
            <p:nvPr/>
          </p:nvSpPr>
          <p:spPr>
            <a:xfrm>
              <a:off x="3284606" y="2994908"/>
              <a:ext cx="544111" cy="54639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6" name="橢圓 35"/>
            <p:cNvSpPr/>
            <p:nvPr/>
          </p:nvSpPr>
          <p:spPr>
            <a:xfrm>
              <a:off x="2553456" y="2994908"/>
              <a:ext cx="544111" cy="54639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7" name="橢圓 36"/>
            <p:cNvSpPr/>
            <p:nvPr/>
          </p:nvSpPr>
          <p:spPr>
            <a:xfrm>
              <a:off x="3998752" y="2994908"/>
              <a:ext cx="544111" cy="54639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38" name="橢圓 37"/>
            <p:cNvSpPr/>
            <p:nvPr/>
          </p:nvSpPr>
          <p:spPr>
            <a:xfrm>
              <a:off x="4695897" y="2994907"/>
              <a:ext cx="544111" cy="546394"/>
            </a:xfrm>
            <a:prstGeom prst="ellipse">
              <a:avLst/>
            </a:prstGeom>
            <a:solidFill>
              <a:srgbClr val="FFC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grpSp>
        <p:nvGrpSpPr>
          <p:cNvPr id="40" name="Shape 459"/>
          <p:cNvGrpSpPr/>
          <p:nvPr/>
        </p:nvGrpSpPr>
        <p:grpSpPr>
          <a:xfrm>
            <a:off x="3383068" y="2386593"/>
            <a:ext cx="372593" cy="310144"/>
            <a:chOff x="1247825" y="322750"/>
            <a:chExt cx="443300" cy="369000"/>
          </a:xfrm>
        </p:grpSpPr>
        <p:sp>
          <p:nvSpPr>
            <p:cNvPr id="41" name="Shape 460"/>
            <p:cNvSpPr/>
            <p:nvPr/>
          </p:nvSpPr>
          <p:spPr>
            <a:xfrm>
              <a:off x="1247825" y="322750"/>
              <a:ext cx="443300" cy="369000"/>
            </a:xfrm>
            <a:custGeom>
              <a:avLst/>
              <a:gdLst/>
              <a:ahLst/>
              <a:cxnLst/>
              <a:rect l="0" t="0" r="0" b="0"/>
              <a:pathLst>
                <a:path w="17732" h="14760" fill="none" extrusionOk="0">
                  <a:moveTo>
                    <a:pt x="16952" y="2558"/>
                  </a:moveTo>
                  <a:lnTo>
                    <a:pt x="13664" y="2558"/>
                  </a:lnTo>
                  <a:lnTo>
                    <a:pt x="13226" y="755"/>
                  </a:lnTo>
                  <a:lnTo>
                    <a:pt x="13226" y="755"/>
                  </a:lnTo>
                  <a:lnTo>
                    <a:pt x="13177" y="609"/>
                  </a:lnTo>
                  <a:lnTo>
                    <a:pt x="13104" y="463"/>
                  </a:lnTo>
                  <a:lnTo>
                    <a:pt x="13006" y="317"/>
                  </a:lnTo>
                  <a:lnTo>
                    <a:pt x="12885" y="220"/>
                  </a:lnTo>
                  <a:lnTo>
                    <a:pt x="12739" y="122"/>
                  </a:lnTo>
                  <a:lnTo>
                    <a:pt x="12592" y="49"/>
                  </a:lnTo>
                  <a:lnTo>
                    <a:pt x="12446" y="0"/>
                  </a:lnTo>
                  <a:lnTo>
                    <a:pt x="12276" y="0"/>
                  </a:lnTo>
                  <a:lnTo>
                    <a:pt x="5456" y="0"/>
                  </a:lnTo>
                  <a:lnTo>
                    <a:pt x="5456" y="0"/>
                  </a:lnTo>
                  <a:lnTo>
                    <a:pt x="5286" y="0"/>
                  </a:lnTo>
                  <a:lnTo>
                    <a:pt x="5140" y="49"/>
                  </a:lnTo>
                  <a:lnTo>
                    <a:pt x="4994" y="122"/>
                  </a:lnTo>
                  <a:lnTo>
                    <a:pt x="4848" y="220"/>
                  </a:lnTo>
                  <a:lnTo>
                    <a:pt x="4726" y="317"/>
                  </a:lnTo>
                  <a:lnTo>
                    <a:pt x="4628" y="463"/>
                  </a:lnTo>
                  <a:lnTo>
                    <a:pt x="4555" y="609"/>
                  </a:lnTo>
                  <a:lnTo>
                    <a:pt x="4507" y="755"/>
                  </a:lnTo>
                  <a:lnTo>
                    <a:pt x="4068" y="2558"/>
                  </a:lnTo>
                  <a:lnTo>
                    <a:pt x="3240" y="2558"/>
                  </a:lnTo>
                  <a:lnTo>
                    <a:pt x="3240" y="2558"/>
                  </a:lnTo>
                  <a:lnTo>
                    <a:pt x="3240" y="2558"/>
                  </a:lnTo>
                  <a:lnTo>
                    <a:pt x="3240" y="2460"/>
                  </a:lnTo>
                  <a:lnTo>
                    <a:pt x="3216" y="2363"/>
                  </a:lnTo>
                  <a:lnTo>
                    <a:pt x="3167" y="2290"/>
                  </a:lnTo>
                  <a:lnTo>
                    <a:pt x="3094" y="2217"/>
                  </a:lnTo>
                  <a:lnTo>
                    <a:pt x="3045" y="2144"/>
                  </a:lnTo>
                  <a:lnTo>
                    <a:pt x="2948" y="2119"/>
                  </a:lnTo>
                  <a:lnTo>
                    <a:pt x="2850" y="2071"/>
                  </a:lnTo>
                  <a:lnTo>
                    <a:pt x="2753" y="2071"/>
                  </a:lnTo>
                  <a:lnTo>
                    <a:pt x="2047" y="2071"/>
                  </a:lnTo>
                  <a:lnTo>
                    <a:pt x="2047" y="2071"/>
                  </a:lnTo>
                  <a:lnTo>
                    <a:pt x="1949" y="2071"/>
                  </a:lnTo>
                  <a:lnTo>
                    <a:pt x="1852" y="2119"/>
                  </a:lnTo>
                  <a:lnTo>
                    <a:pt x="1779" y="2144"/>
                  </a:lnTo>
                  <a:lnTo>
                    <a:pt x="1706" y="2217"/>
                  </a:lnTo>
                  <a:lnTo>
                    <a:pt x="1633" y="2290"/>
                  </a:lnTo>
                  <a:lnTo>
                    <a:pt x="1608" y="2363"/>
                  </a:lnTo>
                  <a:lnTo>
                    <a:pt x="1560" y="2460"/>
                  </a:lnTo>
                  <a:lnTo>
                    <a:pt x="1560" y="2558"/>
                  </a:lnTo>
                  <a:lnTo>
                    <a:pt x="1560" y="2558"/>
                  </a:lnTo>
                  <a:lnTo>
                    <a:pt x="780" y="2558"/>
                  </a:lnTo>
                  <a:lnTo>
                    <a:pt x="780" y="2558"/>
                  </a:lnTo>
                  <a:lnTo>
                    <a:pt x="634" y="2582"/>
                  </a:lnTo>
                  <a:lnTo>
                    <a:pt x="488" y="2631"/>
                  </a:lnTo>
                  <a:lnTo>
                    <a:pt x="342" y="2679"/>
                  </a:lnTo>
                  <a:lnTo>
                    <a:pt x="220" y="2777"/>
                  </a:lnTo>
                  <a:lnTo>
                    <a:pt x="123" y="2899"/>
                  </a:lnTo>
                  <a:lnTo>
                    <a:pt x="74" y="3045"/>
                  </a:lnTo>
                  <a:lnTo>
                    <a:pt x="25" y="3191"/>
                  </a:lnTo>
                  <a:lnTo>
                    <a:pt x="1" y="3337"/>
                  </a:lnTo>
                  <a:lnTo>
                    <a:pt x="1" y="13980"/>
                  </a:lnTo>
                  <a:lnTo>
                    <a:pt x="1" y="13980"/>
                  </a:lnTo>
                  <a:lnTo>
                    <a:pt x="25" y="14151"/>
                  </a:lnTo>
                  <a:lnTo>
                    <a:pt x="74" y="14297"/>
                  </a:lnTo>
                  <a:lnTo>
                    <a:pt x="123" y="14418"/>
                  </a:lnTo>
                  <a:lnTo>
                    <a:pt x="220" y="14540"/>
                  </a:lnTo>
                  <a:lnTo>
                    <a:pt x="342" y="14638"/>
                  </a:lnTo>
                  <a:lnTo>
                    <a:pt x="488" y="14711"/>
                  </a:lnTo>
                  <a:lnTo>
                    <a:pt x="634" y="14759"/>
                  </a:lnTo>
                  <a:lnTo>
                    <a:pt x="780" y="14759"/>
                  </a:lnTo>
                  <a:lnTo>
                    <a:pt x="16952" y="14759"/>
                  </a:lnTo>
                  <a:lnTo>
                    <a:pt x="16952" y="14759"/>
                  </a:lnTo>
                  <a:lnTo>
                    <a:pt x="17098" y="14759"/>
                  </a:lnTo>
                  <a:lnTo>
                    <a:pt x="17244" y="14711"/>
                  </a:lnTo>
                  <a:lnTo>
                    <a:pt x="17390" y="14638"/>
                  </a:lnTo>
                  <a:lnTo>
                    <a:pt x="17512" y="14540"/>
                  </a:lnTo>
                  <a:lnTo>
                    <a:pt x="17610" y="14418"/>
                  </a:lnTo>
                  <a:lnTo>
                    <a:pt x="17658" y="14297"/>
                  </a:lnTo>
                  <a:lnTo>
                    <a:pt x="17707" y="14151"/>
                  </a:lnTo>
                  <a:lnTo>
                    <a:pt x="17731" y="13980"/>
                  </a:lnTo>
                  <a:lnTo>
                    <a:pt x="17731" y="3337"/>
                  </a:lnTo>
                  <a:lnTo>
                    <a:pt x="17731" y="3337"/>
                  </a:lnTo>
                  <a:lnTo>
                    <a:pt x="17707" y="3191"/>
                  </a:lnTo>
                  <a:lnTo>
                    <a:pt x="17658" y="3045"/>
                  </a:lnTo>
                  <a:lnTo>
                    <a:pt x="17610" y="2899"/>
                  </a:lnTo>
                  <a:lnTo>
                    <a:pt x="17512" y="2777"/>
                  </a:lnTo>
                  <a:lnTo>
                    <a:pt x="17390" y="2679"/>
                  </a:lnTo>
                  <a:lnTo>
                    <a:pt x="17244" y="2631"/>
                  </a:lnTo>
                  <a:lnTo>
                    <a:pt x="17098" y="2582"/>
                  </a:lnTo>
                  <a:lnTo>
                    <a:pt x="16952" y="2558"/>
                  </a:lnTo>
                  <a:lnTo>
                    <a:pt x="16952" y="2558"/>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2" name="Shape 461"/>
            <p:cNvSpPr/>
            <p:nvPr/>
          </p:nvSpPr>
          <p:spPr>
            <a:xfrm>
              <a:off x="1398225" y="386675"/>
              <a:ext cx="142500" cy="25"/>
            </a:xfrm>
            <a:custGeom>
              <a:avLst/>
              <a:gdLst/>
              <a:ahLst/>
              <a:cxnLst/>
              <a:rect l="0" t="0" r="0" b="0"/>
              <a:pathLst>
                <a:path w="5700" h="1" fill="none" extrusionOk="0">
                  <a:moveTo>
                    <a:pt x="5700" y="1"/>
                  </a:moveTo>
                  <a:lnTo>
                    <a:pt x="1"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3" name="Shape 462"/>
            <p:cNvSpPr/>
            <p:nvPr/>
          </p:nvSpPr>
          <p:spPr>
            <a:xfrm>
              <a:off x="1370225" y="450000"/>
              <a:ext cx="198500" cy="197900"/>
            </a:xfrm>
            <a:custGeom>
              <a:avLst/>
              <a:gdLst/>
              <a:ahLst/>
              <a:cxnLst/>
              <a:rect l="0" t="0" r="0" b="0"/>
              <a:pathLst>
                <a:path w="7940" h="7916" fill="none" extrusionOk="0">
                  <a:moveTo>
                    <a:pt x="3970" y="7916"/>
                  </a:moveTo>
                  <a:lnTo>
                    <a:pt x="3970" y="7916"/>
                  </a:lnTo>
                  <a:lnTo>
                    <a:pt x="3556" y="7892"/>
                  </a:lnTo>
                  <a:lnTo>
                    <a:pt x="3166" y="7843"/>
                  </a:lnTo>
                  <a:lnTo>
                    <a:pt x="2801" y="7745"/>
                  </a:lnTo>
                  <a:lnTo>
                    <a:pt x="2436" y="7624"/>
                  </a:lnTo>
                  <a:lnTo>
                    <a:pt x="2070" y="7453"/>
                  </a:lnTo>
                  <a:lnTo>
                    <a:pt x="1754" y="7258"/>
                  </a:lnTo>
                  <a:lnTo>
                    <a:pt x="1462" y="7015"/>
                  </a:lnTo>
                  <a:lnTo>
                    <a:pt x="1169" y="6771"/>
                  </a:lnTo>
                  <a:lnTo>
                    <a:pt x="901" y="6479"/>
                  </a:lnTo>
                  <a:lnTo>
                    <a:pt x="682" y="6187"/>
                  </a:lnTo>
                  <a:lnTo>
                    <a:pt x="487" y="5846"/>
                  </a:lnTo>
                  <a:lnTo>
                    <a:pt x="317" y="5505"/>
                  </a:lnTo>
                  <a:lnTo>
                    <a:pt x="195" y="5139"/>
                  </a:lnTo>
                  <a:lnTo>
                    <a:pt x="98" y="4750"/>
                  </a:lnTo>
                  <a:lnTo>
                    <a:pt x="25" y="4360"/>
                  </a:lnTo>
                  <a:lnTo>
                    <a:pt x="0" y="3970"/>
                  </a:lnTo>
                  <a:lnTo>
                    <a:pt x="0" y="3970"/>
                  </a:lnTo>
                  <a:lnTo>
                    <a:pt x="25" y="3556"/>
                  </a:lnTo>
                  <a:lnTo>
                    <a:pt x="98" y="3167"/>
                  </a:lnTo>
                  <a:lnTo>
                    <a:pt x="195" y="2777"/>
                  </a:lnTo>
                  <a:lnTo>
                    <a:pt x="317" y="2412"/>
                  </a:lnTo>
                  <a:lnTo>
                    <a:pt x="487" y="2071"/>
                  </a:lnTo>
                  <a:lnTo>
                    <a:pt x="682" y="1754"/>
                  </a:lnTo>
                  <a:lnTo>
                    <a:pt x="901" y="1437"/>
                  </a:lnTo>
                  <a:lnTo>
                    <a:pt x="1169" y="1170"/>
                  </a:lnTo>
                  <a:lnTo>
                    <a:pt x="1462" y="902"/>
                  </a:lnTo>
                  <a:lnTo>
                    <a:pt x="1754" y="682"/>
                  </a:lnTo>
                  <a:lnTo>
                    <a:pt x="2070" y="488"/>
                  </a:lnTo>
                  <a:lnTo>
                    <a:pt x="2436" y="317"/>
                  </a:lnTo>
                  <a:lnTo>
                    <a:pt x="2801" y="171"/>
                  </a:lnTo>
                  <a:lnTo>
                    <a:pt x="3166" y="74"/>
                  </a:lnTo>
                  <a:lnTo>
                    <a:pt x="3556" y="25"/>
                  </a:lnTo>
                  <a:lnTo>
                    <a:pt x="3970" y="1"/>
                  </a:lnTo>
                  <a:lnTo>
                    <a:pt x="3970" y="1"/>
                  </a:lnTo>
                  <a:lnTo>
                    <a:pt x="4384" y="25"/>
                  </a:lnTo>
                  <a:lnTo>
                    <a:pt x="4774" y="74"/>
                  </a:lnTo>
                  <a:lnTo>
                    <a:pt x="5139" y="171"/>
                  </a:lnTo>
                  <a:lnTo>
                    <a:pt x="5505" y="317"/>
                  </a:lnTo>
                  <a:lnTo>
                    <a:pt x="5870" y="488"/>
                  </a:lnTo>
                  <a:lnTo>
                    <a:pt x="6186" y="682"/>
                  </a:lnTo>
                  <a:lnTo>
                    <a:pt x="6479" y="902"/>
                  </a:lnTo>
                  <a:lnTo>
                    <a:pt x="6771" y="1170"/>
                  </a:lnTo>
                  <a:lnTo>
                    <a:pt x="7039" y="1437"/>
                  </a:lnTo>
                  <a:lnTo>
                    <a:pt x="7258" y="1754"/>
                  </a:lnTo>
                  <a:lnTo>
                    <a:pt x="7453" y="2071"/>
                  </a:lnTo>
                  <a:lnTo>
                    <a:pt x="7623" y="2412"/>
                  </a:lnTo>
                  <a:lnTo>
                    <a:pt x="7745" y="2777"/>
                  </a:lnTo>
                  <a:lnTo>
                    <a:pt x="7843" y="3167"/>
                  </a:lnTo>
                  <a:lnTo>
                    <a:pt x="7916" y="3556"/>
                  </a:lnTo>
                  <a:lnTo>
                    <a:pt x="7940" y="3970"/>
                  </a:lnTo>
                  <a:lnTo>
                    <a:pt x="7940" y="3970"/>
                  </a:lnTo>
                  <a:lnTo>
                    <a:pt x="7916" y="4360"/>
                  </a:lnTo>
                  <a:lnTo>
                    <a:pt x="7843" y="4750"/>
                  </a:lnTo>
                  <a:lnTo>
                    <a:pt x="7745" y="5139"/>
                  </a:lnTo>
                  <a:lnTo>
                    <a:pt x="7623" y="5505"/>
                  </a:lnTo>
                  <a:lnTo>
                    <a:pt x="7453" y="5846"/>
                  </a:lnTo>
                  <a:lnTo>
                    <a:pt x="7258" y="6187"/>
                  </a:lnTo>
                  <a:lnTo>
                    <a:pt x="7039" y="6479"/>
                  </a:lnTo>
                  <a:lnTo>
                    <a:pt x="6771" y="6771"/>
                  </a:lnTo>
                  <a:lnTo>
                    <a:pt x="6479" y="7015"/>
                  </a:lnTo>
                  <a:lnTo>
                    <a:pt x="6186" y="7258"/>
                  </a:lnTo>
                  <a:lnTo>
                    <a:pt x="5870" y="7453"/>
                  </a:lnTo>
                  <a:lnTo>
                    <a:pt x="5505" y="7624"/>
                  </a:lnTo>
                  <a:lnTo>
                    <a:pt x="5139" y="7745"/>
                  </a:lnTo>
                  <a:lnTo>
                    <a:pt x="4774" y="7843"/>
                  </a:lnTo>
                  <a:lnTo>
                    <a:pt x="4384" y="7892"/>
                  </a:lnTo>
                  <a:lnTo>
                    <a:pt x="3970" y="7916"/>
                  </a:lnTo>
                  <a:lnTo>
                    <a:pt x="3970" y="7916"/>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4" name="Shape 463"/>
            <p:cNvSpPr/>
            <p:nvPr/>
          </p:nvSpPr>
          <p:spPr>
            <a:xfrm>
              <a:off x="1403100" y="482875"/>
              <a:ext cx="132750" cy="132150"/>
            </a:xfrm>
            <a:custGeom>
              <a:avLst/>
              <a:gdLst/>
              <a:ahLst/>
              <a:cxnLst/>
              <a:rect l="0" t="0" r="0" b="0"/>
              <a:pathLst>
                <a:path w="5310" h="5286" fill="none" extrusionOk="0">
                  <a:moveTo>
                    <a:pt x="2655" y="5286"/>
                  </a:moveTo>
                  <a:lnTo>
                    <a:pt x="2655" y="5286"/>
                  </a:lnTo>
                  <a:lnTo>
                    <a:pt x="2387" y="5286"/>
                  </a:lnTo>
                  <a:lnTo>
                    <a:pt x="2119" y="5237"/>
                  </a:lnTo>
                  <a:lnTo>
                    <a:pt x="1876" y="5164"/>
                  </a:lnTo>
                  <a:lnTo>
                    <a:pt x="1632" y="5091"/>
                  </a:lnTo>
                  <a:lnTo>
                    <a:pt x="1389" y="4969"/>
                  </a:lnTo>
                  <a:lnTo>
                    <a:pt x="1169" y="4847"/>
                  </a:lnTo>
                  <a:lnTo>
                    <a:pt x="975" y="4677"/>
                  </a:lnTo>
                  <a:lnTo>
                    <a:pt x="780" y="4506"/>
                  </a:lnTo>
                  <a:lnTo>
                    <a:pt x="609" y="4336"/>
                  </a:lnTo>
                  <a:lnTo>
                    <a:pt x="463" y="4117"/>
                  </a:lnTo>
                  <a:lnTo>
                    <a:pt x="317" y="3897"/>
                  </a:lnTo>
                  <a:lnTo>
                    <a:pt x="220" y="3678"/>
                  </a:lnTo>
                  <a:lnTo>
                    <a:pt x="122" y="3435"/>
                  </a:lnTo>
                  <a:lnTo>
                    <a:pt x="74" y="3191"/>
                  </a:lnTo>
                  <a:lnTo>
                    <a:pt x="25" y="2923"/>
                  </a:lnTo>
                  <a:lnTo>
                    <a:pt x="0" y="2655"/>
                  </a:lnTo>
                  <a:lnTo>
                    <a:pt x="0" y="2655"/>
                  </a:lnTo>
                  <a:lnTo>
                    <a:pt x="25" y="2387"/>
                  </a:lnTo>
                  <a:lnTo>
                    <a:pt x="74" y="2120"/>
                  </a:lnTo>
                  <a:lnTo>
                    <a:pt x="122" y="1852"/>
                  </a:lnTo>
                  <a:lnTo>
                    <a:pt x="220" y="1608"/>
                  </a:lnTo>
                  <a:lnTo>
                    <a:pt x="317" y="1389"/>
                  </a:lnTo>
                  <a:lnTo>
                    <a:pt x="463" y="1170"/>
                  </a:lnTo>
                  <a:lnTo>
                    <a:pt x="609" y="975"/>
                  </a:lnTo>
                  <a:lnTo>
                    <a:pt x="780" y="780"/>
                  </a:lnTo>
                  <a:lnTo>
                    <a:pt x="975" y="610"/>
                  </a:lnTo>
                  <a:lnTo>
                    <a:pt x="1169" y="463"/>
                  </a:lnTo>
                  <a:lnTo>
                    <a:pt x="1389" y="317"/>
                  </a:lnTo>
                  <a:lnTo>
                    <a:pt x="1632" y="220"/>
                  </a:lnTo>
                  <a:lnTo>
                    <a:pt x="1876" y="122"/>
                  </a:lnTo>
                  <a:lnTo>
                    <a:pt x="2119" y="49"/>
                  </a:lnTo>
                  <a:lnTo>
                    <a:pt x="2387" y="25"/>
                  </a:lnTo>
                  <a:lnTo>
                    <a:pt x="2655" y="1"/>
                  </a:lnTo>
                  <a:lnTo>
                    <a:pt x="2655" y="1"/>
                  </a:lnTo>
                  <a:lnTo>
                    <a:pt x="2923" y="25"/>
                  </a:lnTo>
                  <a:lnTo>
                    <a:pt x="3191" y="49"/>
                  </a:lnTo>
                  <a:lnTo>
                    <a:pt x="3435" y="122"/>
                  </a:lnTo>
                  <a:lnTo>
                    <a:pt x="3678" y="220"/>
                  </a:lnTo>
                  <a:lnTo>
                    <a:pt x="3922" y="317"/>
                  </a:lnTo>
                  <a:lnTo>
                    <a:pt x="4141" y="463"/>
                  </a:lnTo>
                  <a:lnTo>
                    <a:pt x="4336" y="610"/>
                  </a:lnTo>
                  <a:lnTo>
                    <a:pt x="4530" y="780"/>
                  </a:lnTo>
                  <a:lnTo>
                    <a:pt x="4701" y="975"/>
                  </a:lnTo>
                  <a:lnTo>
                    <a:pt x="4847" y="1170"/>
                  </a:lnTo>
                  <a:lnTo>
                    <a:pt x="4993" y="1389"/>
                  </a:lnTo>
                  <a:lnTo>
                    <a:pt x="5091" y="1608"/>
                  </a:lnTo>
                  <a:lnTo>
                    <a:pt x="5188" y="1852"/>
                  </a:lnTo>
                  <a:lnTo>
                    <a:pt x="5237" y="2120"/>
                  </a:lnTo>
                  <a:lnTo>
                    <a:pt x="5285" y="2387"/>
                  </a:lnTo>
                  <a:lnTo>
                    <a:pt x="5310" y="2655"/>
                  </a:lnTo>
                  <a:lnTo>
                    <a:pt x="5310" y="2655"/>
                  </a:lnTo>
                  <a:lnTo>
                    <a:pt x="5285" y="2923"/>
                  </a:lnTo>
                  <a:lnTo>
                    <a:pt x="5237" y="3191"/>
                  </a:lnTo>
                  <a:lnTo>
                    <a:pt x="5188" y="3435"/>
                  </a:lnTo>
                  <a:lnTo>
                    <a:pt x="5091" y="3678"/>
                  </a:lnTo>
                  <a:lnTo>
                    <a:pt x="4993" y="3897"/>
                  </a:lnTo>
                  <a:lnTo>
                    <a:pt x="4847" y="4117"/>
                  </a:lnTo>
                  <a:lnTo>
                    <a:pt x="4701" y="4336"/>
                  </a:lnTo>
                  <a:lnTo>
                    <a:pt x="4530" y="4506"/>
                  </a:lnTo>
                  <a:lnTo>
                    <a:pt x="4336" y="4677"/>
                  </a:lnTo>
                  <a:lnTo>
                    <a:pt x="4141" y="4847"/>
                  </a:lnTo>
                  <a:lnTo>
                    <a:pt x="3922" y="4969"/>
                  </a:lnTo>
                  <a:lnTo>
                    <a:pt x="3678" y="5091"/>
                  </a:lnTo>
                  <a:lnTo>
                    <a:pt x="3435" y="5164"/>
                  </a:lnTo>
                  <a:lnTo>
                    <a:pt x="3191" y="5237"/>
                  </a:lnTo>
                  <a:lnTo>
                    <a:pt x="2923" y="5286"/>
                  </a:lnTo>
                  <a:lnTo>
                    <a:pt x="2655" y="5286"/>
                  </a:lnTo>
                  <a:lnTo>
                    <a:pt x="2655" y="5286"/>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5" name="Shape 464"/>
            <p:cNvSpPr/>
            <p:nvPr/>
          </p:nvSpPr>
          <p:spPr>
            <a:xfrm>
              <a:off x="1588800" y="435400"/>
              <a:ext cx="66400" cy="43850"/>
            </a:xfrm>
            <a:custGeom>
              <a:avLst/>
              <a:gdLst/>
              <a:ahLst/>
              <a:cxnLst/>
              <a:rect l="0" t="0" r="0" b="0"/>
              <a:pathLst>
                <a:path w="2656" h="1754" fill="none" extrusionOk="0">
                  <a:moveTo>
                    <a:pt x="2655" y="1266"/>
                  </a:moveTo>
                  <a:lnTo>
                    <a:pt x="2655" y="1266"/>
                  </a:lnTo>
                  <a:lnTo>
                    <a:pt x="2655" y="1364"/>
                  </a:lnTo>
                  <a:lnTo>
                    <a:pt x="2631" y="1461"/>
                  </a:lnTo>
                  <a:lnTo>
                    <a:pt x="2582" y="1534"/>
                  </a:lnTo>
                  <a:lnTo>
                    <a:pt x="2509" y="1607"/>
                  </a:lnTo>
                  <a:lnTo>
                    <a:pt x="2461" y="1680"/>
                  </a:lnTo>
                  <a:lnTo>
                    <a:pt x="2363" y="1705"/>
                  </a:lnTo>
                  <a:lnTo>
                    <a:pt x="2266" y="1754"/>
                  </a:lnTo>
                  <a:lnTo>
                    <a:pt x="2168" y="1754"/>
                  </a:lnTo>
                  <a:lnTo>
                    <a:pt x="488" y="1754"/>
                  </a:lnTo>
                  <a:lnTo>
                    <a:pt x="488" y="1754"/>
                  </a:lnTo>
                  <a:lnTo>
                    <a:pt x="390" y="1754"/>
                  </a:lnTo>
                  <a:lnTo>
                    <a:pt x="293" y="1705"/>
                  </a:lnTo>
                  <a:lnTo>
                    <a:pt x="220" y="1680"/>
                  </a:lnTo>
                  <a:lnTo>
                    <a:pt x="147" y="1607"/>
                  </a:lnTo>
                  <a:lnTo>
                    <a:pt x="74" y="1534"/>
                  </a:lnTo>
                  <a:lnTo>
                    <a:pt x="49" y="1461"/>
                  </a:lnTo>
                  <a:lnTo>
                    <a:pt x="1" y="1364"/>
                  </a:lnTo>
                  <a:lnTo>
                    <a:pt x="1" y="1266"/>
                  </a:lnTo>
                  <a:lnTo>
                    <a:pt x="1" y="487"/>
                  </a:lnTo>
                  <a:lnTo>
                    <a:pt x="1" y="487"/>
                  </a:lnTo>
                  <a:lnTo>
                    <a:pt x="1" y="390"/>
                  </a:lnTo>
                  <a:lnTo>
                    <a:pt x="49" y="292"/>
                  </a:lnTo>
                  <a:lnTo>
                    <a:pt x="74" y="219"/>
                  </a:lnTo>
                  <a:lnTo>
                    <a:pt x="147" y="146"/>
                  </a:lnTo>
                  <a:lnTo>
                    <a:pt x="220" y="73"/>
                  </a:lnTo>
                  <a:lnTo>
                    <a:pt x="293" y="49"/>
                  </a:lnTo>
                  <a:lnTo>
                    <a:pt x="390" y="0"/>
                  </a:lnTo>
                  <a:lnTo>
                    <a:pt x="488" y="0"/>
                  </a:lnTo>
                  <a:lnTo>
                    <a:pt x="2168" y="0"/>
                  </a:lnTo>
                  <a:lnTo>
                    <a:pt x="2168" y="0"/>
                  </a:lnTo>
                  <a:lnTo>
                    <a:pt x="2266" y="0"/>
                  </a:lnTo>
                  <a:lnTo>
                    <a:pt x="2363" y="49"/>
                  </a:lnTo>
                  <a:lnTo>
                    <a:pt x="2461" y="73"/>
                  </a:lnTo>
                  <a:lnTo>
                    <a:pt x="2509" y="146"/>
                  </a:lnTo>
                  <a:lnTo>
                    <a:pt x="2582" y="219"/>
                  </a:lnTo>
                  <a:lnTo>
                    <a:pt x="2631" y="292"/>
                  </a:lnTo>
                  <a:lnTo>
                    <a:pt x="2655" y="390"/>
                  </a:lnTo>
                  <a:lnTo>
                    <a:pt x="2655" y="487"/>
                  </a:lnTo>
                  <a:lnTo>
                    <a:pt x="2655" y="1266"/>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46" name="Shape 514"/>
          <p:cNvGrpSpPr/>
          <p:nvPr/>
        </p:nvGrpSpPr>
        <p:grpSpPr>
          <a:xfrm>
            <a:off x="4812663" y="992468"/>
            <a:ext cx="366457" cy="366436"/>
            <a:chOff x="1923675" y="1633650"/>
            <a:chExt cx="436000" cy="435975"/>
          </a:xfrm>
        </p:grpSpPr>
        <p:sp>
          <p:nvSpPr>
            <p:cNvPr id="47" name="Shape 515"/>
            <p:cNvSpPr/>
            <p:nvPr/>
          </p:nvSpPr>
          <p:spPr>
            <a:xfrm>
              <a:off x="2209250" y="1633650"/>
              <a:ext cx="150425" cy="150425"/>
            </a:xfrm>
            <a:custGeom>
              <a:avLst/>
              <a:gdLst/>
              <a:ahLst/>
              <a:cxnLst/>
              <a:rect l="0" t="0" r="0" b="0"/>
              <a:pathLst>
                <a:path w="6017" h="6017" fill="none" extrusionOk="0">
                  <a:moveTo>
                    <a:pt x="5846" y="3605"/>
                  </a:moveTo>
                  <a:lnTo>
                    <a:pt x="2412" y="171"/>
                  </a:lnTo>
                  <a:lnTo>
                    <a:pt x="2412" y="171"/>
                  </a:lnTo>
                  <a:lnTo>
                    <a:pt x="2314" y="98"/>
                  </a:lnTo>
                  <a:lnTo>
                    <a:pt x="2217" y="49"/>
                  </a:lnTo>
                  <a:lnTo>
                    <a:pt x="2095" y="25"/>
                  </a:lnTo>
                  <a:lnTo>
                    <a:pt x="1997" y="1"/>
                  </a:lnTo>
                  <a:lnTo>
                    <a:pt x="1876" y="25"/>
                  </a:lnTo>
                  <a:lnTo>
                    <a:pt x="1778" y="49"/>
                  </a:lnTo>
                  <a:lnTo>
                    <a:pt x="1681" y="98"/>
                  </a:lnTo>
                  <a:lnTo>
                    <a:pt x="1583" y="171"/>
                  </a:lnTo>
                  <a:lnTo>
                    <a:pt x="0" y="1778"/>
                  </a:lnTo>
                  <a:lnTo>
                    <a:pt x="4238" y="6016"/>
                  </a:lnTo>
                  <a:lnTo>
                    <a:pt x="5846" y="4433"/>
                  </a:lnTo>
                  <a:lnTo>
                    <a:pt x="5846" y="4433"/>
                  </a:lnTo>
                  <a:lnTo>
                    <a:pt x="5919" y="4336"/>
                  </a:lnTo>
                  <a:lnTo>
                    <a:pt x="5967" y="4238"/>
                  </a:lnTo>
                  <a:lnTo>
                    <a:pt x="5992" y="4141"/>
                  </a:lnTo>
                  <a:lnTo>
                    <a:pt x="6016" y="4019"/>
                  </a:lnTo>
                  <a:lnTo>
                    <a:pt x="5992" y="3922"/>
                  </a:lnTo>
                  <a:lnTo>
                    <a:pt x="5967" y="3800"/>
                  </a:lnTo>
                  <a:lnTo>
                    <a:pt x="5919" y="3703"/>
                  </a:lnTo>
                  <a:lnTo>
                    <a:pt x="5846" y="3605"/>
                  </a:lnTo>
                  <a:lnTo>
                    <a:pt x="5846" y="3605"/>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8" name="Shape 516"/>
            <p:cNvSpPr/>
            <p:nvPr/>
          </p:nvSpPr>
          <p:spPr>
            <a:xfrm>
              <a:off x="2019900" y="1757250"/>
              <a:ext cx="261825" cy="261850"/>
            </a:xfrm>
            <a:custGeom>
              <a:avLst/>
              <a:gdLst/>
              <a:ahLst/>
              <a:cxnLst/>
              <a:rect l="0" t="0" r="0" b="0"/>
              <a:pathLst>
                <a:path w="10473" h="10474" fill="none" extrusionOk="0">
                  <a:moveTo>
                    <a:pt x="10473" y="1"/>
                  </a:moveTo>
                  <a:lnTo>
                    <a:pt x="0" y="10473"/>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49" name="Shape 517"/>
            <p:cNvSpPr/>
            <p:nvPr/>
          </p:nvSpPr>
          <p:spPr>
            <a:xfrm>
              <a:off x="1923675" y="1681150"/>
              <a:ext cx="388500" cy="388475"/>
            </a:xfrm>
            <a:custGeom>
              <a:avLst/>
              <a:gdLst/>
              <a:ahLst/>
              <a:cxnLst/>
              <a:rect l="0" t="0" r="0" b="0"/>
              <a:pathLst>
                <a:path w="15540" h="15539" fill="none" extrusionOk="0">
                  <a:moveTo>
                    <a:pt x="11277" y="0"/>
                  </a:moveTo>
                  <a:lnTo>
                    <a:pt x="756" y="10546"/>
                  </a:lnTo>
                  <a:lnTo>
                    <a:pt x="756" y="10546"/>
                  </a:lnTo>
                  <a:lnTo>
                    <a:pt x="683" y="10619"/>
                  </a:lnTo>
                  <a:lnTo>
                    <a:pt x="634" y="10692"/>
                  </a:lnTo>
                  <a:lnTo>
                    <a:pt x="610" y="10765"/>
                  </a:lnTo>
                  <a:lnTo>
                    <a:pt x="585" y="10863"/>
                  </a:lnTo>
                  <a:lnTo>
                    <a:pt x="1" y="14881"/>
                  </a:lnTo>
                  <a:lnTo>
                    <a:pt x="1" y="14881"/>
                  </a:lnTo>
                  <a:lnTo>
                    <a:pt x="1" y="15003"/>
                  </a:lnTo>
                  <a:lnTo>
                    <a:pt x="25" y="15149"/>
                  </a:lnTo>
                  <a:lnTo>
                    <a:pt x="98" y="15271"/>
                  </a:lnTo>
                  <a:lnTo>
                    <a:pt x="171" y="15368"/>
                  </a:lnTo>
                  <a:lnTo>
                    <a:pt x="171" y="15368"/>
                  </a:lnTo>
                  <a:lnTo>
                    <a:pt x="269" y="15441"/>
                  </a:lnTo>
                  <a:lnTo>
                    <a:pt x="366" y="15490"/>
                  </a:lnTo>
                  <a:lnTo>
                    <a:pt x="464" y="15514"/>
                  </a:lnTo>
                  <a:lnTo>
                    <a:pt x="585" y="15539"/>
                  </a:lnTo>
                  <a:lnTo>
                    <a:pt x="585" y="15539"/>
                  </a:lnTo>
                  <a:lnTo>
                    <a:pt x="659" y="15539"/>
                  </a:lnTo>
                  <a:lnTo>
                    <a:pt x="4677" y="14954"/>
                  </a:lnTo>
                  <a:lnTo>
                    <a:pt x="4677" y="14954"/>
                  </a:lnTo>
                  <a:lnTo>
                    <a:pt x="4848" y="14905"/>
                  </a:lnTo>
                  <a:lnTo>
                    <a:pt x="4921" y="14857"/>
                  </a:lnTo>
                  <a:lnTo>
                    <a:pt x="4994" y="14784"/>
                  </a:lnTo>
                  <a:lnTo>
                    <a:pt x="15539" y="4262"/>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0" name="Shape 518"/>
            <p:cNvSpPr/>
            <p:nvPr/>
          </p:nvSpPr>
          <p:spPr>
            <a:xfrm>
              <a:off x="1974225" y="1711575"/>
              <a:ext cx="261825" cy="261850"/>
            </a:xfrm>
            <a:custGeom>
              <a:avLst/>
              <a:gdLst/>
              <a:ahLst/>
              <a:cxnLst/>
              <a:rect l="0" t="0" r="0" b="0"/>
              <a:pathLst>
                <a:path w="10473" h="10474" fill="none" extrusionOk="0">
                  <a:moveTo>
                    <a:pt x="0" y="10474"/>
                  </a:moveTo>
                  <a:lnTo>
                    <a:pt x="10473" y="1"/>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1" name="Shape 519"/>
            <p:cNvSpPr/>
            <p:nvPr/>
          </p:nvSpPr>
          <p:spPr>
            <a:xfrm>
              <a:off x="1934650" y="2014200"/>
              <a:ext cx="44475" cy="44475"/>
            </a:xfrm>
            <a:custGeom>
              <a:avLst/>
              <a:gdLst/>
              <a:ahLst/>
              <a:cxnLst/>
              <a:rect l="0" t="0" r="0" b="0"/>
              <a:pathLst>
                <a:path w="1779" h="1779" fill="none" extrusionOk="0">
                  <a:moveTo>
                    <a:pt x="1778" y="1778"/>
                  </a:moveTo>
                  <a:lnTo>
                    <a:pt x="0" y="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2" name="Shape 520"/>
            <p:cNvSpPr/>
            <p:nvPr/>
          </p:nvSpPr>
          <p:spPr>
            <a:xfrm>
              <a:off x="1944375" y="1947225"/>
              <a:ext cx="101725" cy="101700"/>
            </a:xfrm>
            <a:custGeom>
              <a:avLst/>
              <a:gdLst/>
              <a:ahLst/>
              <a:cxnLst/>
              <a:rect l="0" t="0" r="0" b="0"/>
              <a:pathLst>
                <a:path w="4069" h="4068" fill="none" extrusionOk="0">
                  <a:moveTo>
                    <a:pt x="1" y="49"/>
                  </a:moveTo>
                  <a:lnTo>
                    <a:pt x="1" y="49"/>
                  </a:lnTo>
                  <a:lnTo>
                    <a:pt x="25" y="0"/>
                  </a:lnTo>
                  <a:lnTo>
                    <a:pt x="25" y="0"/>
                  </a:lnTo>
                  <a:lnTo>
                    <a:pt x="4068" y="4043"/>
                  </a:lnTo>
                  <a:lnTo>
                    <a:pt x="4068" y="4043"/>
                  </a:lnTo>
                  <a:lnTo>
                    <a:pt x="4068" y="4043"/>
                  </a:lnTo>
                  <a:lnTo>
                    <a:pt x="4020" y="4068"/>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53" name="Shape 643"/>
          <p:cNvGrpSpPr/>
          <p:nvPr/>
        </p:nvGrpSpPr>
        <p:grpSpPr>
          <a:xfrm>
            <a:off x="1941095" y="3112877"/>
            <a:ext cx="369525" cy="268182"/>
            <a:chOff x="3932350" y="3714775"/>
            <a:chExt cx="439650" cy="319075"/>
          </a:xfrm>
        </p:grpSpPr>
        <p:sp>
          <p:nvSpPr>
            <p:cNvPr id="54" name="Shape 644"/>
            <p:cNvSpPr/>
            <p:nvPr/>
          </p:nvSpPr>
          <p:spPr>
            <a:xfrm>
              <a:off x="3932350" y="3714775"/>
              <a:ext cx="439650" cy="319075"/>
            </a:xfrm>
            <a:custGeom>
              <a:avLst/>
              <a:gdLst/>
              <a:ahLst/>
              <a:cxnLst/>
              <a:rect l="0" t="0" r="0" b="0"/>
              <a:pathLst>
                <a:path w="17586" h="12763" fill="none" extrusionOk="0">
                  <a:moveTo>
                    <a:pt x="1" y="1"/>
                  </a:moveTo>
                  <a:lnTo>
                    <a:pt x="1" y="12276"/>
                  </a:lnTo>
                  <a:lnTo>
                    <a:pt x="1" y="12276"/>
                  </a:lnTo>
                  <a:lnTo>
                    <a:pt x="1" y="12373"/>
                  </a:lnTo>
                  <a:lnTo>
                    <a:pt x="25" y="12471"/>
                  </a:lnTo>
                  <a:lnTo>
                    <a:pt x="74" y="12544"/>
                  </a:lnTo>
                  <a:lnTo>
                    <a:pt x="123" y="12617"/>
                  </a:lnTo>
                  <a:lnTo>
                    <a:pt x="196" y="12690"/>
                  </a:lnTo>
                  <a:lnTo>
                    <a:pt x="293" y="12714"/>
                  </a:lnTo>
                  <a:lnTo>
                    <a:pt x="366" y="12763"/>
                  </a:lnTo>
                  <a:lnTo>
                    <a:pt x="488" y="12763"/>
                  </a:lnTo>
                  <a:lnTo>
                    <a:pt x="17585" y="12763"/>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5" name="Shape 645"/>
            <p:cNvSpPr/>
            <p:nvPr/>
          </p:nvSpPr>
          <p:spPr>
            <a:xfrm>
              <a:off x="3970100" y="3862750"/>
              <a:ext cx="77350" cy="132750"/>
            </a:xfrm>
            <a:custGeom>
              <a:avLst/>
              <a:gdLst/>
              <a:ahLst/>
              <a:cxnLst/>
              <a:rect l="0" t="0" r="0" b="0"/>
              <a:pathLst>
                <a:path w="3094" h="5310" fill="none" extrusionOk="0">
                  <a:moveTo>
                    <a:pt x="3094" y="5309"/>
                  </a:moveTo>
                  <a:lnTo>
                    <a:pt x="3094" y="487"/>
                  </a:lnTo>
                  <a:lnTo>
                    <a:pt x="3094" y="487"/>
                  </a:lnTo>
                  <a:lnTo>
                    <a:pt x="3094" y="390"/>
                  </a:lnTo>
                  <a:lnTo>
                    <a:pt x="3070" y="292"/>
                  </a:lnTo>
                  <a:lnTo>
                    <a:pt x="3021" y="219"/>
                  </a:lnTo>
                  <a:lnTo>
                    <a:pt x="2948" y="146"/>
                  </a:lnTo>
                  <a:lnTo>
                    <a:pt x="2899" y="97"/>
                  </a:lnTo>
                  <a:lnTo>
                    <a:pt x="2802" y="49"/>
                  </a:lnTo>
                  <a:lnTo>
                    <a:pt x="2704" y="24"/>
                  </a:lnTo>
                  <a:lnTo>
                    <a:pt x="2607" y="0"/>
                  </a:lnTo>
                  <a:lnTo>
                    <a:pt x="488" y="0"/>
                  </a:lnTo>
                  <a:lnTo>
                    <a:pt x="488" y="0"/>
                  </a:lnTo>
                  <a:lnTo>
                    <a:pt x="391" y="24"/>
                  </a:lnTo>
                  <a:lnTo>
                    <a:pt x="293" y="49"/>
                  </a:lnTo>
                  <a:lnTo>
                    <a:pt x="220" y="97"/>
                  </a:lnTo>
                  <a:lnTo>
                    <a:pt x="147" y="146"/>
                  </a:lnTo>
                  <a:lnTo>
                    <a:pt x="74" y="219"/>
                  </a:lnTo>
                  <a:lnTo>
                    <a:pt x="50" y="292"/>
                  </a:lnTo>
                  <a:lnTo>
                    <a:pt x="1" y="390"/>
                  </a:lnTo>
                  <a:lnTo>
                    <a:pt x="1" y="487"/>
                  </a:lnTo>
                  <a:lnTo>
                    <a:pt x="1" y="5309"/>
                  </a:lnTo>
                  <a:lnTo>
                    <a:pt x="3094" y="5309"/>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6" name="Shape 646"/>
            <p:cNvSpPr/>
            <p:nvPr/>
          </p:nvSpPr>
          <p:spPr>
            <a:xfrm>
              <a:off x="4278800" y="3862750"/>
              <a:ext cx="77350" cy="132750"/>
            </a:xfrm>
            <a:custGeom>
              <a:avLst/>
              <a:gdLst/>
              <a:ahLst/>
              <a:cxnLst/>
              <a:rect l="0" t="0" r="0" b="0"/>
              <a:pathLst>
                <a:path w="3094" h="5310" fill="none" extrusionOk="0">
                  <a:moveTo>
                    <a:pt x="3094" y="5309"/>
                  </a:moveTo>
                  <a:lnTo>
                    <a:pt x="3094" y="487"/>
                  </a:lnTo>
                  <a:lnTo>
                    <a:pt x="3094" y="487"/>
                  </a:lnTo>
                  <a:lnTo>
                    <a:pt x="3094" y="390"/>
                  </a:lnTo>
                  <a:lnTo>
                    <a:pt x="3070" y="292"/>
                  </a:lnTo>
                  <a:lnTo>
                    <a:pt x="3021" y="219"/>
                  </a:lnTo>
                  <a:lnTo>
                    <a:pt x="2948" y="146"/>
                  </a:lnTo>
                  <a:lnTo>
                    <a:pt x="2899" y="97"/>
                  </a:lnTo>
                  <a:lnTo>
                    <a:pt x="2802" y="49"/>
                  </a:lnTo>
                  <a:lnTo>
                    <a:pt x="2704" y="24"/>
                  </a:lnTo>
                  <a:lnTo>
                    <a:pt x="2607" y="0"/>
                  </a:lnTo>
                  <a:lnTo>
                    <a:pt x="488" y="0"/>
                  </a:lnTo>
                  <a:lnTo>
                    <a:pt x="488" y="0"/>
                  </a:lnTo>
                  <a:lnTo>
                    <a:pt x="390" y="24"/>
                  </a:lnTo>
                  <a:lnTo>
                    <a:pt x="293" y="49"/>
                  </a:lnTo>
                  <a:lnTo>
                    <a:pt x="220" y="97"/>
                  </a:lnTo>
                  <a:lnTo>
                    <a:pt x="147" y="146"/>
                  </a:lnTo>
                  <a:lnTo>
                    <a:pt x="74" y="219"/>
                  </a:lnTo>
                  <a:lnTo>
                    <a:pt x="50" y="292"/>
                  </a:lnTo>
                  <a:lnTo>
                    <a:pt x="1" y="390"/>
                  </a:lnTo>
                  <a:lnTo>
                    <a:pt x="1" y="487"/>
                  </a:lnTo>
                  <a:lnTo>
                    <a:pt x="1" y="5309"/>
                  </a:lnTo>
                  <a:lnTo>
                    <a:pt x="3094" y="5309"/>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7" name="Shape 647"/>
            <p:cNvSpPr/>
            <p:nvPr/>
          </p:nvSpPr>
          <p:spPr>
            <a:xfrm>
              <a:off x="4073000" y="3716600"/>
              <a:ext cx="77350" cy="278900"/>
            </a:xfrm>
            <a:custGeom>
              <a:avLst/>
              <a:gdLst/>
              <a:ahLst/>
              <a:cxnLst/>
              <a:rect l="0" t="0" r="0" b="0"/>
              <a:pathLst>
                <a:path w="3094" h="11156" fill="none" extrusionOk="0">
                  <a:moveTo>
                    <a:pt x="3094" y="11155"/>
                  </a:moveTo>
                  <a:lnTo>
                    <a:pt x="3094" y="488"/>
                  </a:lnTo>
                  <a:lnTo>
                    <a:pt x="3094" y="488"/>
                  </a:lnTo>
                  <a:lnTo>
                    <a:pt x="3094" y="391"/>
                  </a:lnTo>
                  <a:lnTo>
                    <a:pt x="3070" y="293"/>
                  </a:lnTo>
                  <a:lnTo>
                    <a:pt x="3021" y="220"/>
                  </a:lnTo>
                  <a:lnTo>
                    <a:pt x="2948" y="147"/>
                  </a:lnTo>
                  <a:lnTo>
                    <a:pt x="2899" y="98"/>
                  </a:lnTo>
                  <a:lnTo>
                    <a:pt x="2802" y="50"/>
                  </a:lnTo>
                  <a:lnTo>
                    <a:pt x="2704" y="25"/>
                  </a:lnTo>
                  <a:lnTo>
                    <a:pt x="2607" y="1"/>
                  </a:lnTo>
                  <a:lnTo>
                    <a:pt x="488" y="1"/>
                  </a:lnTo>
                  <a:lnTo>
                    <a:pt x="488" y="1"/>
                  </a:lnTo>
                  <a:lnTo>
                    <a:pt x="391" y="25"/>
                  </a:lnTo>
                  <a:lnTo>
                    <a:pt x="293" y="50"/>
                  </a:lnTo>
                  <a:lnTo>
                    <a:pt x="220" y="98"/>
                  </a:lnTo>
                  <a:lnTo>
                    <a:pt x="147" y="147"/>
                  </a:lnTo>
                  <a:lnTo>
                    <a:pt x="74" y="220"/>
                  </a:lnTo>
                  <a:lnTo>
                    <a:pt x="50" y="293"/>
                  </a:lnTo>
                  <a:lnTo>
                    <a:pt x="1" y="391"/>
                  </a:lnTo>
                  <a:lnTo>
                    <a:pt x="1" y="488"/>
                  </a:lnTo>
                  <a:lnTo>
                    <a:pt x="1" y="11155"/>
                  </a:lnTo>
                  <a:lnTo>
                    <a:pt x="3094" y="11155"/>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58" name="Shape 648"/>
            <p:cNvSpPr/>
            <p:nvPr/>
          </p:nvSpPr>
          <p:spPr>
            <a:xfrm>
              <a:off x="4175900" y="3787250"/>
              <a:ext cx="77350" cy="208250"/>
            </a:xfrm>
            <a:custGeom>
              <a:avLst/>
              <a:gdLst/>
              <a:ahLst/>
              <a:cxnLst/>
              <a:rect l="0" t="0" r="0" b="0"/>
              <a:pathLst>
                <a:path w="3094" h="8330" fill="none" extrusionOk="0">
                  <a:moveTo>
                    <a:pt x="3094" y="8329"/>
                  </a:moveTo>
                  <a:lnTo>
                    <a:pt x="3094" y="487"/>
                  </a:lnTo>
                  <a:lnTo>
                    <a:pt x="3094" y="487"/>
                  </a:lnTo>
                  <a:lnTo>
                    <a:pt x="3094" y="390"/>
                  </a:lnTo>
                  <a:lnTo>
                    <a:pt x="3070" y="292"/>
                  </a:lnTo>
                  <a:lnTo>
                    <a:pt x="3021" y="219"/>
                  </a:lnTo>
                  <a:lnTo>
                    <a:pt x="2948" y="146"/>
                  </a:lnTo>
                  <a:lnTo>
                    <a:pt x="2899" y="97"/>
                  </a:lnTo>
                  <a:lnTo>
                    <a:pt x="2802" y="49"/>
                  </a:lnTo>
                  <a:lnTo>
                    <a:pt x="2704" y="24"/>
                  </a:lnTo>
                  <a:lnTo>
                    <a:pt x="2607" y="0"/>
                  </a:lnTo>
                  <a:lnTo>
                    <a:pt x="488" y="0"/>
                  </a:lnTo>
                  <a:lnTo>
                    <a:pt x="488" y="0"/>
                  </a:lnTo>
                  <a:lnTo>
                    <a:pt x="391" y="24"/>
                  </a:lnTo>
                  <a:lnTo>
                    <a:pt x="293" y="49"/>
                  </a:lnTo>
                  <a:lnTo>
                    <a:pt x="220" y="97"/>
                  </a:lnTo>
                  <a:lnTo>
                    <a:pt x="147" y="146"/>
                  </a:lnTo>
                  <a:lnTo>
                    <a:pt x="74" y="219"/>
                  </a:lnTo>
                  <a:lnTo>
                    <a:pt x="50" y="292"/>
                  </a:lnTo>
                  <a:lnTo>
                    <a:pt x="1" y="390"/>
                  </a:lnTo>
                  <a:lnTo>
                    <a:pt x="1" y="487"/>
                  </a:lnTo>
                  <a:lnTo>
                    <a:pt x="1" y="8329"/>
                  </a:lnTo>
                  <a:lnTo>
                    <a:pt x="3094" y="8329"/>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grpSp>
        <p:nvGrpSpPr>
          <p:cNvPr id="59" name="Shape 601"/>
          <p:cNvGrpSpPr/>
          <p:nvPr/>
        </p:nvGrpSpPr>
        <p:grpSpPr>
          <a:xfrm>
            <a:off x="2631545" y="3785468"/>
            <a:ext cx="387932" cy="367466"/>
            <a:chOff x="2583100" y="2973775"/>
            <a:chExt cx="461550" cy="437200"/>
          </a:xfrm>
        </p:grpSpPr>
        <p:sp>
          <p:nvSpPr>
            <p:cNvPr id="60" name="Shape 602"/>
            <p:cNvSpPr/>
            <p:nvPr/>
          </p:nvSpPr>
          <p:spPr>
            <a:xfrm>
              <a:off x="2701225" y="3315975"/>
              <a:ext cx="225300" cy="95000"/>
            </a:xfrm>
            <a:custGeom>
              <a:avLst/>
              <a:gdLst/>
              <a:ahLst/>
              <a:cxnLst/>
              <a:rect l="0" t="0" r="0" b="0"/>
              <a:pathLst>
                <a:path w="9012" h="3800" fill="none" extrusionOk="0">
                  <a:moveTo>
                    <a:pt x="2947" y="0"/>
                  </a:moveTo>
                  <a:lnTo>
                    <a:pt x="2947" y="2947"/>
                  </a:lnTo>
                  <a:lnTo>
                    <a:pt x="853" y="2947"/>
                  </a:lnTo>
                  <a:lnTo>
                    <a:pt x="853" y="2947"/>
                  </a:lnTo>
                  <a:lnTo>
                    <a:pt x="682" y="2947"/>
                  </a:lnTo>
                  <a:lnTo>
                    <a:pt x="512" y="2996"/>
                  </a:lnTo>
                  <a:lnTo>
                    <a:pt x="365" y="3093"/>
                  </a:lnTo>
                  <a:lnTo>
                    <a:pt x="244" y="3191"/>
                  </a:lnTo>
                  <a:lnTo>
                    <a:pt x="146" y="3313"/>
                  </a:lnTo>
                  <a:lnTo>
                    <a:pt x="49" y="3459"/>
                  </a:lnTo>
                  <a:lnTo>
                    <a:pt x="0" y="3629"/>
                  </a:lnTo>
                  <a:lnTo>
                    <a:pt x="0" y="3800"/>
                  </a:lnTo>
                  <a:lnTo>
                    <a:pt x="9011" y="3800"/>
                  </a:lnTo>
                  <a:lnTo>
                    <a:pt x="9011" y="3800"/>
                  </a:lnTo>
                  <a:lnTo>
                    <a:pt x="9011" y="3629"/>
                  </a:lnTo>
                  <a:lnTo>
                    <a:pt x="8963" y="3459"/>
                  </a:lnTo>
                  <a:lnTo>
                    <a:pt x="8865" y="3313"/>
                  </a:lnTo>
                  <a:lnTo>
                    <a:pt x="8768" y="3191"/>
                  </a:lnTo>
                  <a:lnTo>
                    <a:pt x="8646" y="3093"/>
                  </a:lnTo>
                  <a:lnTo>
                    <a:pt x="8500" y="2996"/>
                  </a:lnTo>
                  <a:lnTo>
                    <a:pt x="8330" y="2947"/>
                  </a:lnTo>
                  <a:lnTo>
                    <a:pt x="8159" y="2947"/>
                  </a:lnTo>
                  <a:lnTo>
                    <a:pt x="6065" y="2947"/>
                  </a:lnTo>
                  <a:lnTo>
                    <a:pt x="6065" y="0"/>
                  </a:lnTo>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sp>
          <p:nvSpPr>
            <p:cNvPr id="61" name="Shape 603"/>
            <p:cNvSpPr/>
            <p:nvPr/>
          </p:nvSpPr>
          <p:spPr>
            <a:xfrm>
              <a:off x="2583100" y="2973775"/>
              <a:ext cx="461550" cy="336125"/>
            </a:xfrm>
            <a:custGeom>
              <a:avLst/>
              <a:gdLst/>
              <a:ahLst/>
              <a:cxnLst/>
              <a:rect l="0" t="0" r="0" b="0"/>
              <a:pathLst>
                <a:path w="18462" h="13445" fill="none" extrusionOk="0">
                  <a:moveTo>
                    <a:pt x="17974" y="1"/>
                  </a:moveTo>
                  <a:lnTo>
                    <a:pt x="487" y="1"/>
                  </a:lnTo>
                  <a:lnTo>
                    <a:pt x="487" y="1"/>
                  </a:lnTo>
                  <a:lnTo>
                    <a:pt x="390" y="1"/>
                  </a:lnTo>
                  <a:lnTo>
                    <a:pt x="317" y="50"/>
                  </a:lnTo>
                  <a:lnTo>
                    <a:pt x="220" y="74"/>
                  </a:lnTo>
                  <a:lnTo>
                    <a:pt x="146" y="147"/>
                  </a:lnTo>
                  <a:lnTo>
                    <a:pt x="98" y="220"/>
                  </a:lnTo>
                  <a:lnTo>
                    <a:pt x="49" y="293"/>
                  </a:lnTo>
                  <a:lnTo>
                    <a:pt x="25" y="390"/>
                  </a:lnTo>
                  <a:lnTo>
                    <a:pt x="0" y="488"/>
                  </a:lnTo>
                  <a:lnTo>
                    <a:pt x="0" y="12958"/>
                  </a:lnTo>
                  <a:lnTo>
                    <a:pt x="0" y="12958"/>
                  </a:lnTo>
                  <a:lnTo>
                    <a:pt x="25" y="13055"/>
                  </a:lnTo>
                  <a:lnTo>
                    <a:pt x="49" y="13152"/>
                  </a:lnTo>
                  <a:lnTo>
                    <a:pt x="98" y="13226"/>
                  </a:lnTo>
                  <a:lnTo>
                    <a:pt x="146" y="13299"/>
                  </a:lnTo>
                  <a:lnTo>
                    <a:pt x="220" y="13372"/>
                  </a:lnTo>
                  <a:lnTo>
                    <a:pt x="317" y="13396"/>
                  </a:lnTo>
                  <a:lnTo>
                    <a:pt x="390" y="13445"/>
                  </a:lnTo>
                  <a:lnTo>
                    <a:pt x="487" y="13445"/>
                  </a:lnTo>
                  <a:lnTo>
                    <a:pt x="17974" y="13445"/>
                  </a:lnTo>
                  <a:lnTo>
                    <a:pt x="17974" y="13445"/>
                  </a:lnTo>
                  <a:lnTo>
                    <a:pt x="18072" y="13445"/>
                  </a:lnTo>
                  <a:lnTo>
                    <a:pt x="18145" y="13396"/>
                  </a:lnTo>
                  <a:lnTo>
                    <a:pt x="18242" y="13372"/>
                  </a:lnTo>
                  <a:lnTo>
                    <a:pt x="18315" y="13299"/>
                  </a:lnTo>
                  <a:lnTo>
                    <a:pt x="18364" y="13226"/>
                  </a:lnTo>
                  <a:lnTo>
                    <a:pt x="18413" y="13152"/>
                  </a:lnTo>
                  <a:lnTo>
                    <a:pt x="18437" y="13055"/>
                  </a:lnTo>
                  <a:lnTo>
                    <a:pt x="18461" y="12958"/>
                  </a:lnTo>
                  <a:lnTo>
                    <a:pt x="18461" y="488"/>
                  </a:lnTo>
                  <a:lnTo>
                    <a:pt x="18461" y="488"/>
                  </a:lnTo>
                  <a:lnTo>
                    <a:pt x="18437" y="390"/>
                  </a:lnTo>
                  <a:lnTo>
                    <a:pt x="18413" y="293"/>
                  </a:lnTo>
                  <a:lnTo>
                    <a:pt x="18364" y="220"/>
                  </a:lnTo>
                  <a:lnTo>
                    <a:pt x="18315" y="147"/>
                  </a:lnTo>
                  <a:lnTo>
                    <a:pt x="18242" y="74"/>
                  </a:lnTo>
                  <a:lnTo>
                    <a:pt x="18145" y="50"/>
                  </a:lnTo>
                  <a:lnTo>
                    <a:pt x="18072" y="1"/>
                  </a:lnTo>
                  <a:lnTo>
                    <a:pt x="17974" y="1"/>
                  </a:lnTo>
                  <a:lnTo>
                    <a:pt x="17974" y="1"/>
                  </a:lnTo>
                  <a:close/>
                  <a:moveTo>
                    <a:pt x="17000" y="11983"/>
                  </a:moveTo>
                  <a:lnTo>
                    <a:pt x="1462" y="11983"/>
                  </a:lnTo>
                  <a:lnTo>
                    <a:pt x="1462" y="1462"/>
                  </a:lnTo>
                  <a:lnTo>
                    <a:pt x="17000" y="1462"/>
                  </a:lnTo>
                  <a:lnTo>
                    <a:pt x="17000" y="11983"/>
                  </a:lnTo>
                  <a:close/>
                </a:path>
              </a:pathLst>
            </a:custGeom>
            <a:noFill/>
            <a:ln w="12175" cap="rnd" cmpd="sng">
              <a:solidFill>
                <a:srgbClr val="FFFFFF"/>
              </a:solidFill>
              <a:prstDash val="solid"/>
              <a:round/>
              <a:headEnd type="none" w="med" len="med"/>
              <a:tailEnd type="none" w="med" len="med"/>
            </a:ln>
          </p:spPr>
          <p:txBody>
            <a:bodyPr lIns="91425" tIns="91425" rIns="91425" bIns="91425" anchor="ctr" anchorCtr="0">
              <a:noAutofit/>
            </a:bodyPr>
            <a:lstStyle/>
            <a:p>
              <a:pPr lvl="0">
                <a:spcBef>
                  <a:spcPts val="0"/>
                </a:spcBef>
                <a:buNone/>
              </a:pPr>
              <a:endParaRPr/>
            </a:p>
          </p:txBody>
        </p:sp>
      </p:grpSp>
      <p:sp>
        <p:nvSpPr>
          <p:cNvPr id="62" name="文字方塊 61"/>
          <p:cNvSpPr txBox="1"/>
          <p:nvPr/>
        </p:nvSpPr>
        <p:spPr>
          <a:xfrm>
            <a:off x="3253074" y="2945618"/>
            <a:ext cx="4608512" cy="646331"/>
          </a:xfrm>
          <a:prstGeom prst="rect">
            <a:avLst/>
          </a:prstGeom>
          <a:solidFill>
            <a:schemeClr val="bg1"/>
          </a:solidFill>
        </p:spPr>
        <p:txBody>
          <a:bodyPr wrap="square" rtlCol="0">
            <a:spAutoFit/>
          </a:bodyPr>
          <a:lstStyle/>
          <a:p>
            <a:r>
              <a:rPr lang="en-US" altLang="zh-TW" sz="3600" b="1" dirty="0">
                <a:solidFill>
                  <a:srgbClr val="FFC000"/>
                </a:solidFill>
                <a:latin typeface="微軟正黑體" panose="020B0604030504040204" pitchFamily="34" charset="-120"/>
                <a:ea typeface="微軟正黑體" panose="020B0604030504040204" pitchFamily="34" charset="-120"/>
              </a:rPr>
              <a:t>2024</a:t>
            </a:r>
            <a:r>
              <a:rPr lang="zh-TW" altLang="en-US" sz="3600" b="1" dirty="0">
                <a:solidFill>
                  <a:srgbClr val="FFC000"/>
                </a:solidFill>
                <a:latin typeface="微軟正黑體" panose="020B0604030504040204" pitchFamily="34" charset="-120"/>
                <a:ea typeface="微軟正黑體" panose="020B0604030504040204" pitchFamily="34" charset="-120"/>
              </a:rPr>
              <a:t>實習行前說明會</a:t>
            </a:r>
          </a:p>
        </p:txBody>
      </p:sp>
      <p:sp>
        <p:nvSpPr>
          <p:cNvPr id="63" name="文字方塊 62"/>
          <p:cNvSpPr txBox="1"/>
          <p:nvPr/>
        </p:nvSpPr>
        <p:spPr>
          <a:xfrm>
            <a:off x="6913418" y="3896747"/>
            <a:ext cx="1878246" cy="923330"/>
          </a:xfrm>
          <a:prstGeom prst="rect">
            <a:avLst/>
          </a:prstGeom>
          <a:noFill/>
        </p:spPr>
        <p:txBody>
          <a:bodyPr wrap="square" rtlCol="0">
            <a:spAutoFit/>
          </a:bodyPr>
          <a:lstStyle/>
          <a:p>
            <a:pPr algn="r">
              <a:lnSpc>
                <a:spcPct val="150000"/>
              </a:lnSpc>
            </a:pPr>
            <a:r>
              <a:rPr lang="zh-TW" altLang="en-US" sz="1800" b="1" dirty="0">
                <a:solidFill>
                  <a:schemeClr val="accent2"/>
                </a:solidFill>
                <a:latin typeface="微軟正黑體" panose="020B0604030504040204" pitchFamily="34" charset="-120"/>
                <a:ea typeface="微軟正黑體" panose="020B0604030504040204" pitchFamily="34" charset="-120"/>
                <a:cs typeface="Times New Roman" panose="02020603050405020304" pitchFamily="18" charset="0"/>
              </a:rPr>
              <a:t>黃錦華 主任</a:t>
            </a:r>
            <a:endParaRPr lang="en-US" altLang="zh-TW" sz="1800" b="1" dirty="0">
              <a:solidFill>
                <a:schemeClr val="accent2"/>
              </a:solidFill>
              <a:latin typeface="微軟正黑體" panose="020B0604030504040204" pitchFamily="34" charset="-120"/>
              <a:ea typeface="微軟正黑體" panose="020B0604030504040204" pitchFamily="34" charset="-120"/>
              <a:cs typeface="Times New Roman" panose="02020603050405020304" pitchFamily="18" charset="0"/>
            </a:endParaRPr>
          </a:p>
          <a:p>
            <a:pPr algn="r">
              <a:lnSpc>
                <a:spcPct val="150000"/>
              </a:lnSpc>
            </a:pPr>
            <a:r>
              <a:rPr lang="en-US" altLang="zh-TW" sz="1800" b="1" dirty="0">
                <a:solidFill>
                  <a:schemeClr val="accent2"/>
                </a:solidFill>
                <a:latin typeface="微軟正黑體" panose="020B0604030504040204" pitchFamily="34" charset="-120"/>
                <a:ea typeface="微軟正黑體" panose="020B0604030504040204" pitchFamily="34" charset="-120"/>
                <a:cs typeface="Times New Roman" panose="02020603050405020304" pitchFamily="18" charset="0"/>
              </a:rPr>
              <a:t>2024</a:t>
            </a:r>
            <a:r>
              <a:rPr lang="zh-TW" altLang="en-US" sz="1800" b="1" dirty="0">
                <a:solidFill>
                  <a:schemeClr val="accent2"/>
                </a:solidFill>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sz="1800" b="1" dirty="0">
                <a:solidFill>
                  <a:schemeClr val="accent2"/>
                </a:solidFill>
                <a:latin typeface="微軟正黑體" panose="020B0604030504040204" pitchFamily="34" charset="-120"/>
                <a:ea typeface="微軟正黑體" panose="020B0604030504040204" pitchFamily="34" charset="-120"/>
                <a:cs typeface="Times New Roman" panose="02020603050405020304" pitchFamily="18" charset="0"/>
              </a:rPr>
              <a:t>6</a:t>
            </a:r>
            <a:r>
              <a:rPr lang="zh-TW" altLang="en-US" sz="1800" b="1" dirty="0">
                <a:solidFill>
                  <a:schemeClr val="accent2"/>
                </a:solidFill>
                <a:latin typeface="微軟正黑體" panose="020B0604030504040204" pitchFamily="34" charset="-120"/>
                <a:ea typeface="微軟正黑體" panose="020B0604030504040204" pitchFamily="34" charset="-120"/>
                <a:cs typeface="Times New Roman" panose="02020603050405020304" pitchFamily="18" charset="0"/>
              </a:rPr>
              <a:t>月</a:t>
            </a:r>
            <a:r>
              <a:rPr lang="en-US" altLang="zh-TW" sz="1800" b="1" dirty="0">
                <a:solidFill>
                  <a:schemeClr val="accent2"/>
                </a:solidFill>
                <a:latin typeface="微軟正黑體" panose="020B0604030504040204" pitchFamily="34" charset="-120"/>
                <a:ea typeface="微軟正黑體" panose="020B0604030504040204" pitchFamily="34" charset="-120"/>
                <a:cs typeface="Times New Roman" panose="02020603050405020304" pitchFamily="18" charset="0"/>
              </a:rPr>
              <a:t>6</a:t>
            </a:r>
            <a:r>
              <a:rPr lang="zh-TW" altLang="en-US" sz="1800" b="1" dirty="0">
                <a:solidFill>
                  <a:schemeClr val="accent2"/>
                </a:solidFill>
                <a:latin typeface="微軟正黑體" panose="020B0604030504040204" pitchFamily="34" charset="-120"/>
                <a:ea typeface="微軟正黑體" panose="020B0604030504040204" pitchFamily="34" charset="-120"/>
                <a:cs typeface="Times New Roman" panose="02020603050405020304" pitchFamily="18" charset="0"/>
              </a:rPr>
              <a:t>號</a:t>
            </a:r>
            <a:endParaRPr lang="en-US" altLang="zh-TW" sz="1800" b="1" dirty="0">
              <a:solidFill>
                <a:schemeClr val="accent2"/>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pic>
        <p:nvPicPr>
          <p:cNvPr id="2" name="圖片 1"/>
          <p:cNvPicPr>
            <a:picLocks noChangeAspect="1"/>
          </p:cNvPicPr>
          <p:nvPr/>
        </p:nvPicPr>
        <p:blipFill rotWithShape="1">
          <a:blip r:embed="rId2">
            <a:extLst>
              <a:ext uri="{28A0092B-C50C-407E-A947-70E740481C1C}">
                <a14:useLocalDpi xmlns:a14="http://schemas.microsoft.com/office/drawing/2010/main" val="0"/>
              </a:ext>
            </a:extLst>
          </a:blip>
          <a:srcRect l="58460" t="31019" r="14782" b="54881"/>
          <a:stretch/>
        </p:blipFill>
        <p:spPr>
          <a:xfrm>
            <a:off x="4047627" y="1473571"/>
            <a:ext cx="1835107" cy="725214"/>
          </a:xfrm>
          <a:prstGeom prst="rect">
            <a:avLst/>
          </a:prstGeom>
        </p:spPr>
      </p:pic>
    </p:spTree>
    <p:extLst>
      <p:ext uri="{BB962C8B-B14F-4D97-AF65-F5344CB8AC3E}">
        <p14:creationId xmlns:p14="http://schemas.microsoft.com/office/powerpoint/2010/main" val="123680119"/>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1" y="596007"/>
            <a:ext cx="7776864" cy="2800767"/>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實習前：</a:t>
            </a:r>
            <a:r>
              <a:rPr lang="zh-TW" altLang="en-US" sz="2000" b="1" dirty="0">
                <a:solidFill>
                  <a:srgbClr val="FFC000"/>
                </a:solidFill>
                <a:latin typeface="微軟正黑體" panose="020B0604030504040204" pitchFamily="34" charset="-120"/>
                <a:ea typeface="微軟正黑體" panose="020B0604030504040204" pitchFamily="34" charset="-120"/>
              </a:rPr>
              <a:t>即日起</a:t>
            </a:r>
            <a:endParaRPr lang="en-US" altLang="zh-TW" sz="2000" b="1" dirty="0">
              <a:solidFill>
                <a:srgbClr val="FFC000"/>
              </a:solidFill>
              <a:latin typeface="微軟正黑體" panose="020B0604030504040204" pitchFamily="34" charset="-120"/>
              <a:ea typeface="微軟正黑體" panose="020B0604030504040204" pitchFamily="34" charset="-120"/>
            </a:endParaRPr>
          </a:p>
          <a:p>
            <a:pPr marL="457200" indent="-366713" algn="just">
              <a:lnSpc>
                <a:spcPct val="150000"/>
              </a:lnSpc>
              <a:buFont typeface="+mj-lt"/>
              <a:buAutoNum type="arabicPeriod"/>
            </a:pPr>
            <a:endParaRPr lang="en-US" altLang="zh-TW"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57200" indent="-366713" algn="just">
              <a:lnSpc>
                <a:spcPct val="150000"/>
              </a:lnSpc>
              <a:buFont typeface="+mj-lt"/>
              <a:buAutoNum type="arabicPeriod"/>
            </a:pP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請確認已加入實習機構</a:t>
            </a:r>
            <a:r>
              <a:rPr lang="en-US" altLang="zh-TW"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line</a:t>
            </a: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群組</a:t>
            </a:r>
            <a:r>
              <a:rPr lang="en-US" altLang="zh-TW"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學生</a:t>
            </a:r>
            <a:r>
              <a:rPr lang="en-US" altLang="zh-TW"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指導老師</a:t>
            </a:r>
            <a:r>
              <a:rPr lang="en-US" altLang="zh-TW"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，備妥實習工作相關事宜，以確保實習機構聯繫暢通。</a:t>
            </a:r>
          </a:p>
          <a:p>
            <a:pPr marL="450850" indent="-361950" algn="just">
              <a:lnSpc>
                <a:spcPct val="150000"/>
              </a:lnSpc>
              <a:buFont typeface="+mj-lt"/>
              <a:buAutoNum type="arabicPeriod" startAt="2"/>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實習開始時間多數為</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113</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7</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月</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日</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一</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，詳細資料請參照系網相關資料，</a:t>
            </a:r>
            <a:r>
              <a:rPr lang="zh-TW" altLang="en-US" sz="2000" b="1" dirty="0">
                <a:solidFill>
                  <a:srgbClr val="0000FF"/>
                </a:solidFill>
                <a:latin typeface="微軟正黑體" panose="020B0604030504040204" pitchFamily="34" charset="-120"/>
                <a:ea typeface="微軟正黑體" panose="020B0604030504040204" pitchFamily="34" charset="-120"/>
                <a:cs typeface="Times New Roman" panose="02020603050405020304" pitchFamily="18" charset="0"/>
              </a:rPr>
              <a:t>第一天上班切勿遲到</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a:t>
            </a:r>
            <a:endParaRPr kumimoji="1" lang="zh-TW" altLang="en-US" sz="2000" dirty="0">
              <a:solidFill>
                <a:srgbClr val="FFC000"/>
              </a:solidFill>
              <a:latin typeface="微軟正黑體" panose="020B0604030504040204" pitchFamily="34" charset="-120"/>
              <a:ea typeface="微軟正黑體" panose="020B0604030504040204" pitchFamily="34" charset="-120"/>
            </a:endParaRPr>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679006"/>
            <a:ext cx="430887" cy="234936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壹、實習前中後相關事宜</a:t>
            </a:r>
          </a:p>
        </p:txBody>
      </p:sp>
    </p:spTree>
    <p:extLst>
      <p:ext uri="{BB962C8B-B14F-4D97-AF65-F5344CB8AC3E}">
        <p14:creationId xmlns:p14="http://schemas.microsoft.com/office/powerpoint/2010/main" val="794713338"/>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1" y="580243"/>
            <a:ext cx="7776864" cy="3262432"/>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實習中：</a:t>
            </a:r>
            <a:r>
              <a:rPr lang="en-US" altLang="zh-TW" sz="2000" b="1" dirty="0">
                <a:solidFill>
                  <a:srgbClr val="FFC000"/>
                </a:solidFill>
                <a:latin typeface="微軟正黑體" panose="020B0604030504040204" pitchFamily="34" charset="-120"/>
                <a:ea typeface="微軟正黑體" panose="020B0604030504040204" pitchFamily="34" charset="-120"/>
              </a:rPr>
              <a:t>113</a:t>
            </a:r>
            <a:r>
              <a:rPr lang="zh-TW" altLang="zh-TW" sz="2000" b="1" dirty="0">
                <a:solidFill>
                  <a:srgbClr val="FFC000"/>
                </a:solidFill>
                <a:latin typeface="微軟正黑體" panose="020B0604030504040204" pitchFamily="34" charset="-120"/>
                <a:ea typeface="微軟正黑體" panose="020B0604030504040204" pitchFamily="34" charset="-120"/>
              </a:rPr>
              <a:t>年</a:t>
            </a:r>
            <a:r>
              <a:rPr lang="en-US" altLang="zh-TW" sz="2000" b="1" dirty="0">
                <a:solidFill>
                  <a:srgbClr val="FFC000"/>
                </a:solidFill>
                <a:latin typeface="微軟正黑體" panose="020B0604030504040204" pitchFamily="34" charset="-120"/>
                <a:ea typeface="微軟正黑體" panose="020B0604030504040204" pitchFamily="34" charset="-120"/>
              </a:rPr>
              <a:t>7</a:t>
            </a:r>
            <a:r>
              <a:rPr lang="zh-TW" altLang="zh-TW" sz="2000" b="1" dirty="0">
                <a:solidFill>
                  <a:srgbClr val="FFC000"/>
                </a:solidFill>
                <a:latin typeface="微軟正黑體" panose="020B0604030504040204" pitchFamily="34" charset="-120"/>
                <a:ea typeface="微軟正黑體" panose="020B0604030504040204" pitchFamily="34" charset="-120"/>
              </a:rPr>
              <a:t>月</a:t>
            </a:r>
            <a:r>
              <a:rPr lang="en-US" altLang="zh-TW" sz="2000" b="1" dirty="0">
                <a:solidFill>
                  <a:srgbClr val="FFC000"/>
                </a:solidFill>
                <a:latin typeface="微軟正黑體" panose="020B0604030504040204" pitchFamily="34" charset="-120"/>
                <a:ea typeface="微軟正黑體" panose="020B0604030504040204" pitchFamily="34" charset="-120"/>
              </a:rPr>
              <a:t>1</a:t>
            </a:r>
            <a:r>
              <a:rPr lang="zh-TW" altLang="zh-TW" sz="2000" b="1" dirty="0">
                <a:solidFill>
                  <a:srgbClr val="FFC000"/>
                </a:solidFill>
                <a:latin typeface="微軟正黑體" panose="020B0604030504040204" pitchFamily="34" charset="-120"/>
                <a:ea typeface="微軟正黑體" panose="020B0604030504040204" pitchFamily="34" charset="-120"/>
              </a:rPr>
              <a:t>日</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一</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至</a:t>
            </a:r>
            <a:r>
              <a:rPr lang="en-US" altLang="zh-TW" sz="2000" b="1" dirty="0">
                <a:solidFill>
                  <a:srgbClr val="FFC000"/>
                </a:solidFill>
                <a:latin typeface="微軟正黑體" panose="020B0604030504040204" pitchFamily="34" charset="-120"/>
                <a:ea typeface="微軟正黑體" panose="020B0604030504040204" pitchFamily="34" charset="-120"/>
              </a:rPr>
              <a:t>113</a:t>
            </a:r>
            <a:r>
              <a:rPr lang="zh-TW" altLang="zh-TW" sz="2000" b="1" dirty="0">
                <a:solidFill>
                  <a:srgbClr val="FFC000"/>
                </a:solidFill>
                <a:latin typeface="微軟正黑體" panose="020B0604030504040204" pitchFamily="34" charset="-120"/>
                <a:ea typeface="微軟正黑體" panose="020B0604030504040204" pitchFamily="34" charset="-120"/>
              </a:rPr>
              <a:t>年</a:t>
            </a:r>
            <a:r>
              <a:rPr lang="en-US" altLang="zh-TW" sz="2000" b="1" dirty="0">
                <a:solidFill>
                  <a:srgbClr val="FFC000"/>
                </a:solidFill>
                <a:latin typeface="微軟正黑體" panose="020B0604030504040204" pitchFamily="34" charset="-120"/>
                <a:ea typeface="微軟正黑體" panose="020B0604030504040204" pitchFamily="34" charset="-120"/>
              </a:rPr>
              <a:t>8</a:t>
            </a:r>
            <a:r>
              <a:rPr lang="zh-TW" altLang="zh-TW" sz="2000" b="1" dirty="0">
                <a:solidFill>
                  <a:srgbClr val="FFC000"/>
                </a:solidFill>
                <a:latin typeface="微軟正黑體" panose="020B0604030504040204" pitchFamily="34" charset="-120"/>
                <a:ea typeface="微軟正黑體" panose="020B0604030504040204" pitchFamily="34" charset="-120"/>
              </a:rPr>
              <a:t>月</a:t>
            </a:r>
            <a:r>
              <a:rPr lang="en-US" altLang="zh-TW" sz="2000" b="1" dirty="0">
                <a:solidFill>
                  <a:srgbClr val="FFC000"/>
                </a:solidFill>
                <a:latin typeface="微軟正黑體" panose="020B0604030504040204" pitchFamily="34" charset="-120"/>
                <a:ea typeface="微軟正黑體" panose="020B0604030504040204" pitchFamily="34" charset="-120"/>
              </a:rPr>
              <a:t>23</a:t>
            </a:r>
            <a:r>
              <a:rPr lang="zh-TW" altLang="zh-TW" sz="2000" b="1" dirty="0">
                <a:solidFill>
                  <a:srgbClr val="FFC000"/>
                </a:solidFill>
                <a:latin typeface="微軟正黑體" panose="020B0604030504040204" pitchFamily="34" charset="-120"/>
                <a:ea typeface="微軟正黑體" panose="020B0604030504040204" pitchFamily="34" charset="-120"/>
              </a:rPr>
              <a:t>日</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五</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止</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參考日期</a:t>
            </a:r>
            <a:r>
              <a:rPr lang="en-US" altLang="zh-TW" sz="2000" b="1" dirty="0">
                <a:solidFill>
                  <a:srgbClr val="FFC000"/>
                </a:solidFill>
                <a:latin typeface="微軟正黑體" panose="020B0604030504040204" pitchFamily="34" charset="-120"/>
                <a:ea typeface="微軟正黑體" panose="020B0604030504040204" pitchFamily="34" charset="-120"/>
              </a:rPr>
              <a:t>)</a:t>
            </a:r>
          </a:p>
          <a:p>
            <a:pPr>
              <a:lnSpc>
                <a:spcPct val="150000"/>
              </a:lnSpc>
            </a:pP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457200" indent="-366713" algn="just">
              <a:lnSpc>
                <a:spcPct val="150000"/>
              </a:lnSpc>
              <a:buFont typeface="+mj-lt"/>
              <a:buAutoNum type="arabicPeriod"/>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實習期間有任何學習上的問題及相關學習權益受損，可以向實習現場的指導老師反映，或於上班時間</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周一至周四，</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09:00~16:00)</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向系辦反應或詢問系上之實習訪視教師，詳細相關實習權益問題說明，請見實習手冊第</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13</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頁本系學生實習申訴、離退、轉介作業要點。</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679006"/>
            <a:ext cx="430887" cy="234936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壹、實習前中後相關事宜</a:t>
            </a:r>
          </a:p>
        </p:txBody>
      </p:sp>
    </p:spTree>
    <p:extLst>
      <p:ext uri="{BB962C8B-B14F-4D97-AF65-F5344CB8AC3E}">
        <p14:creationId xmlns:p14="http://schemas.microsoft.com/office/powerpoint/2010/main" val="307517059"/>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1" y="580243"/>
            <a:ext cx="7776864" cy="3262432"/>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實習中：</a:t>
            </a:r>
            <a:r>
              <a:rPr lang="en-US" altLang="zh-TW" sz="2000" b="1" dirty="0">
                <a:solidFill>
                  <a:srgbClr val="FFC000"/>
                </a:solidFill>
                <a:latin typeface="微軟正黑體" panose="020B0604030504040204" pitchFamily="34" charset="-120"/>
                <a:ea typeface="微軟正黑體" panose="020B0604030504040204" pitchFamily="34" charset="-120"/>
              </a:rPr>
              <a:t>113</a:t>
            </a:r>
            <a:r>
              <a:rPr lang="zh-TW" altLang="zh-TW" sz="2000" b="1" dirty="0">
                <a:solidFill>
                  <a:srgbClr val="FFC000"/>
                </a:solidFill>
                <a:latin typeface="微軟正黑體" panose="020B0604030504040204" pitchFamily="34" charset="-120"/>
                <a:ea typeface="微軟正黑體" panose="020B0604030504040204" pitchFamily="34" charset="-120"/>
              </a:rPr>
              <a:t>年</a:t>
            </a:r>
            <a:r>
              <a:rPr lang="en-US" altLang="zh-TW" sz="2000" b="1" dirty="0">
                <a:solidFill>
                  <a:srgbClr val="FFC000"/>
                </a:solidFill>
                <a:latin typeface="微軟正黑體" panose="020B0604030504040204" pitchFamily="34" charset="-120"/>
                <a:ea typeface="微軟正黑體" panose="020B0604030504040204" pitchFamily="34" charset="-120"/>
              </a:rPr>
              <a:t>7</a:t>
            </a:r>
            <a:r>
              <a:rPr lang="zh-TW" altLang="zh-TW" sz="2000" b="1" dirty="0">
                <a:solidFill>
                  <a:srgbClr val="FFC000"/>
                </a:solidFill>
                <a:latin typeface="微軟正黑體" panose="020B0604030504040204" pitchFamily="34" charset="-120"/>
                <a:ea typeface="微軟正黑體" panose="020B0604030504040204" pitchFamily="34" charset="-120"/>
              </a:rPr>
              <a:t>月</a:t>
            </a:r>
            <a:r>
              <a:rPr lang="en-US" altLang="zh-TW" sz="2000" b="1" dirty="0">
                <a:solidFill>
                  <a:srgbClr val="FFC000"/>
                </a:solidFill>
                <a:latin typeface="微軟正黑體" panose="020B0604030504040204" pitchFamily="34" charset="-120"/>
                <a:ea typeface="微軟正黑體" panose="020B0604030504040204" pitchFamily="34" charset="-120"/>
              </a:rPr>
              <a:t>1</a:t>
            </a:r>
            <a:r>
              <a:rPr lang="zh-TW" altLang="zh-TW" sz="2000" b="1" dirty="0">
                <a:solidFill>
                  <a:srgbClr val="FFC000"/>
                </a:solidFill>
                <a:latin typeface="微軟正黑體" panose="020B0604030504040204" pitchFamily="34" charset="-120"/>
                <a:ea typeface="微軟正黑體" panose="020B0604030504040204" pitchFamily="34" charset="-120"/>
              </a:rPr>
              <a:t>日</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一</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至</a:t>
            </a:r>
            <a:r>
              <a:rPr lang="en-US" altLang="zh-TW" sz="2000" b="1" dirty="0">
                <a:solidFill>
                  <a:srgbClr val="FFC000"/>
                </a:solidFill>
                <a:latin typeface="微軟正黑體" panose="020B0604030504040204" pitchFamily="34" charset="-120"/>
                <a:ea typeface="微軟正黑體" panose="020B0604030504040204" pitchFamily="34" charset="-120"/>
              </a:rPr>
              <a:t>113</a:t>
            </a:r>
            <a:r>
              <a:rPr lang="zh-TW" altLang="zh-TW" sz="2000" b="1" dirty="0">
                <a:solidFill>
                  <a:srgbClr val="FFC000"/>
                </a:solidFill>
                <a:latin typeface="微軟正黑體" panose="020B0604030504040204" pitchFamily="34" charset="-120"/>
                <a:ea typeface="微軟正黑體" panose="020B0604030504040204" pitchFamily="34" charset="-120"/>
              </a:rPr>
              <a:t>年</a:t>
            </a:r>
            <a:r>
              <a:rPr lang="en-US" altLang="zh-TW" sz="2000" b="1" dirty="0">
                <a:solidFill>
                  <a:srgbClr val="FFC000"/>
                </a:solidFill>
                <a:latin typeface="微軟正黑體" panose="020B0604030504040204" pitchFamily="34" charset="-120"/>
                <a:ea typeface="微軟正黑體" panose="020B0604030504040204" pitchFamily="34" charset="-120"/>
              </a:rPr>
              <a:t>8</a:t>
            </a:r>
            <a:r>
              <a:rPr lang="zh-TW" altLang="zh-TW" sz="2000" b="1" dirty="0">
                <a:solidFill>
                  <a:srgbClr val="FFC000"/>
                </a:solidFill>
                <a:latin typeface="微軟正黑體" panose="020B0604030504040204" pitchFamily="34" charset="-120"/>
                <a:ea typeface="微軟正黑體" panose="020B0604030504040204" pitchFamily="34" charset="-120"/>
              </a:rPr>
              <a:t>月</a:t>
            </a:r>
            <a:r>
              <a:rPr lang="en-US" altLang="zh-TW" sz="2000" b="1" dirty="0">
                <a:solidFill>
                  <a:srgbClr val="FFC000"/>
                </a:solidFill>
                <a:latin typeface="微軟正黑體" panose="020B0604030504040204" pitchFamily="34" charset="-120"/>
                <a:ea typeface="微軟正黑體" panose="020B0604030504040204" pitchFamily="34" charset="-120"/>
              </a:rPr>
              <a:t>23</a:t>
            </a:r>
            <a:r>
              <a:rPr lang="zh-TW" altLang="zh-TW" sz="2000" b="1" dirty="0">
                <a:solidFill>
                  <a:srgbClr val="FFC000"/>
                </a:solidFill>
                <a:latin typeface="微軟正黑體" panose="020B0604030504040204" pitchFamily="34" charset="-120"/>
                <a:ea typeface="微軟正黑體" panose="020B0604030504040204" pitchFamily="34" charset="-120"/>
              </a:rPr>
              <a:t>日</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五</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止</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參考日期</a:t>
            </a:r>
            <a:r>
              <a:rPr lang="en-US" altLang="zh-TW" sz="2000" b="1" dirty="0">
                <a:solidFill>
                  <a:srgbClr val="FFC000"/>
                </a:solidFill>
                <a:latin typeface="微軟正黑體" panose="020B0604030504040204" pitchFamily="34" charset="-120"/>
                <a:ea typeface="微軟正黑體" panose="020B0604030504040204" pitchFamily="34" charset="-120"/>
              </a:rPr>
              <a:t>)</a:t>
            </a:r>
          </a:p>
          <a:p>
            <a:pPr>
              <a:lnSpc>
                <a:spcPct val="150000"/>
              </a:lnSpc>
            </a:pP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450850" indent="-361950" algn="just">
              <a:lnSpc>
                <a:spcPct val="150000"/>
              </a:lnSpc>
              <a:buFont typeface="+mj-lt"/>
              <a:buAutoNum type="arabicPeriod" startAt="2"/>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實習過程請遵守實習單位之上下班規定，並遵守請假規範。請見實習手冊第８頁。</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450850" algn="just">
              <a:lnSpc>
                <a:spcPct val="150000"/>
              </a:lnSpc>
            </a:pP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450850" algn="just">
              <a:lnSpc>
                <a:spcPct val="150000"/>
              </a:lnSpc>
            </a:pPr>
            <a:r>
              <a:rPr lang="zh-TW" altLang="en-US" sz="2000" b="1" dirty="0">
                <a:solidFill>
                  <a:srgbClr val="0000FF"/>
                </a:solidFill>
                <a:latin typeface="微軟正黑體" panose="020B0604030504040204" pitchFamily="34" charset="-120"/>
                <a:ea typeface="微軟正黑體" panose="020B0604030504040204" pitchFamily="34" charset="-120"/>
                <a:cs typeface="Times New Roman" panose="02020603050405020304" pitchFamily="18" charset="0"/>
              </a:rPr>
              <a:t>請假流程：</a:t>
            </a:r>
            <a:endParaRPr lang="en-US" altLang="zh-TW" sz="2000" b="1" dirty="0">
              <a:solidFill>
                <a:srgbClr val="0000FF"/>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450850" algn="just">
              <a:lnSpc>
                <a:spcPct val="150000"/>
              </a:lnSpc>
            </a:pPr>
            <a:r>
              <a:rPr lang="zh-TW" altLang="en-US" sz="2000" b="1" dirty="0">
                <a:solidFill>
                  <a:srgbClr val="0000FF"/>
                </a:solidFill>
                <a:latin typeface="微軟正黑體" panose="020B0604030504040204" pitchFamily="34" charset="-120"/>
                <a:ea typeface="微軟正黑體" panose="020B0604030504040204" pitchFamily="34" charset="-120"/>
                <a:cs typeface="Times New Roman" panose="02020603050405020304" pitchFamily="18" charset="0"/>
              </a:rPr>
              <a:t>實習單位指導老師簽名→系上指導老師簽名→正本留存系辦。</a:t>
            </a:r>
            <a:endParaRPr lang="en-US" altLang="zh-TW" sz="2000" b="1" dirty="0">
              <a:solidFill>
                <a:srgbClr val="0000FF"/>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679006"/>
            <a:ext cx="430887" cy="234936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壹、實習前中後相關事宜</a:t>
            </a:r>
          </a:p>
        </p:txBody>
      </p:sp>
    </p:spTree>
    <p:extLst>
      <p:ext uri="{BB962C8B-B14F-4D97-AF65-F5344CB8AC3E}">
        <p14:creationId xmlns:p14="http://schemas.microsoft.com/office/powerpoint/2010/main" val="1547329209"/>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679006"/>
            <a:ext cx="430887" cy="234936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壹、實習前中後相關事宜</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2339102"/>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實習中：</a:t>
            </a:r>
            <a:r>
              <a:rPr lang="en-US" altLang="zh-TW" sz="2000" b="1" dirty="0">
                <a:solidFill>
                  <a:srgbClr val="FFC000"/>
                </a:solidFill>
                <a:latin typeface="微軟正黑體" panose="020B0604030504040204" pitchFamily="34" charset="-120"/>
                <a:ea typeface="微軟正黑體" panose="020B0604030504040204" pitchFamily="34" charset="-120"/>
              </a:rPr>
              <a:t>113</a:t>
            </a:r>
            <a:r>
              <a:rPr lang="zh-TW" altLang="zh-TW" sz="2000" b="1" dirty="0">
                <a:solidFill>
                  <a:srgbClr val="FFC000"/>
                </a:solidFill>
                <a:latin typeface="微軟正黑體" panose="020B0604030504040204" pitchFamily="34" charset="-120"/>
                <a:ea typeface="微軟正黑體" panose="020B0604030504040204" pitchFamily="34" charset="-120"/>
              </a:rPr>
              <a:t>年</a:t>
            </a:r>
            <a:r>
              <a:rPr lang="en-US" altLang="zh-TW" sz="2000" b="1" dirty="0">
                <a:solidFill>
                  <a:srgbClr val="FFC000"/>
                </a:solidFill>
                <a:latin typeface="微軟正黑體" panose="020B0604030504040204" pitchFamily="34" charset="-120"/>
                <a:ea typeface="微軟正黑體" panose="020B0604030504040204" pitchFamily="34" charset="-120"/>
              </a:rPr>
              <a:t>7</a:t>
            </a:r>
            <a:r>
              <a:rPr lang="zh-TW" altLang="zh-TW" sz="2000" b="1" dirty="0">
                <a:solidFill>
                  <a:srgbClr val="FFC000"/>
                </a:solidFill>
                <a:latin typeface="微軟正黑體" panose="020B0604030504040204" pitchFamily="34" charset="-120"/>
                <a:ea typeface="微軟正黑體" panose="020B0604030504040204" pitchFamily="34" charset="-120"/>
              </a:rPr>
              <a:t>月</a:t>
            </a:r>
            <a:r>
              <a:rPr lang="en-US" altLang="zh-TW" sz="2000" b="1" dirty="0">
                <a:solidFill>
                  <a:srgbClr val="FFC000"/>
                </a:solidFill>
                <a:latin typeface="微軟正黑體" panose="020B0604030504040204" pitchFamily="34" charset="-120"/>
                <a:ea typeface="微軟正黑體" panose="020B0604030504040204" pitchFamily="34" charset="-120"/>
              </a:rPr>
              <a:t>1</a:t>
            </a:r>
            <a:r>
              <a:rPr lang="zh-TW" altLang="zh-TW" sz="2000" b="1" dirty="0">
                <a:solidFill>
                  <a:srgbClr val="FFC000"/>
                </a:solidFill>
                <a:latin typeface="微軟正黑體" panose="020B0604030504040204" pitchFamily="34" charset="-120"/>
                <a:ea typeface="微軟正黑體" panose="020B0604030504040204" pitchFamily="34" charset="-120"/>
              </a:rPr>
              <a:t>日</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一</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至</a:t>
            </a:r>
            <a:r>
              <a:rPr lang="en-US" altLang="zh-TW" sz="2000" b="1" dirty="0">
                <a:solidFill>
                  <a:srgbClr val="FFC000"/>
                </a:solidFill>
                <a:latin typeface="微軟正黑體" panose="020B0604030504040204" pitchFamily="34" charset="-120"/>
                <a:ea typeface="微軟正黑體" panose="020B0604030504040204" pitchFamily="34" charset="-120"/>
              </a:rPr>
              <a:t>113</a:t>
            </a:r>
            <a:r>
              <a:rPr lang="zh-TW" altLang="zh-TW" sz="2000" b="1" dirty="0">
                <a:solidFill>
                  <a:srgbClr val="FFC000"/>
                </a:solidFill>
                <a:latin typeface="微軟正黑體" panose="020B0604030504040204" pitchFamily="34" charset="-120"/>
                <a:ea typeface="微軟正黑體" panose="020B0604030504040204" pitchFamily="34" charset="-120"/>
              </a:rPr>
              <a:t>年</a:t>
            </a:r>
            <a:r>
              <a:rPr lang="en-US" altLang="zh-TW" sz="2000" b="1" dirty="0">
                <a:solidFill>
                  <a:srgbClr val="FFC000"/>
                </a:solidFill>
                <a:latin typeface="微軟正黑體" panose="020B0604030504040204" pitchFamily="34" charset="-120"/>
                <a:ea typeface="微軟正黑體" panose="020B0604030504040204" pitchFamily="34" charset="-120"/>
              </a:rPr>
              <a:t>8</a:t>
            </a:r>
            <a:r>
              <a:rPr lang="zh-TW" altLang="zh-TW" sz="2000" b="1" dirty="0">
                <a:solidFill>
                  <a:srgbClr val="FFC000"/>
                </a:solidFill>
                <a:latin typeface="微軟正黑體" panose="020B0604030504040204" pitchFamily="34" charset="-120"/>
                <a:ea typeface="微軟正黑體" panose="020B0604030504040204" pitchFamily="34" charset="-120"/>
              </a:rPr>
              <a:t>月</a:t>
            </a:r>
            <a:r>
              <a:rPr lang="en-US" altLang="zh-TW" sz="2000" b="1" dirty="0">
                <a:solidFill>
                  <a:srgbClr val="FFC000"/>
                </a:solidFill>
                <a:latin typeface="微軟正黑體" panose="020B0604030504040204" pitchFamily="34" charset="-120"/>
                <a:ea typeface="微軟正黑體" panose="020B0604030504040204" pitchFamily="34" charset="-120"/>
              </a:rPr>
              <a:t>23</a:t>
            </a:r>
            <a:r>
              <a:rPr lang="zh-TW" altLang="zh-TW" sz="2000" b="1" dirty="0">
                <a:solidFill>
                  <a:srgbClr val="FFC000"/>
                </a:solidFill>
                <a:latin typeface="微軟正黑體" panose="020B0604030504040204" pitchFamily="34" charset="-120"/>
                <a:ea typeface="微軟正黑體" panose="020B0604030504040204" pitchFamily="34" charset="-120"/>
              </a:rPr>
              <a:t>日</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五</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止</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參考日期</a:t>
            </a:r>
            <a:r>
              <a:rPr lang="en-US" altLang="zh-TW" sz="2000" b="1" dirty="0">
                <a:solidFill>
                  <a:srgbClr val="FFC000"/>
                </a:solidFill>
                <a:latin typeface="微軟正黑體" panose="020B0604030504040204" pitchFamily="34" charset="-120"/>
                <a:ea typeface="微軟正黑體" panose="020B0604030504040204" pitchFamily="34" charset="-120"/>
              </a:rPr>
              <a:t>)</a:t>
            </a:r>
          </a:p>
          <a:p>
            <a:pPr algn="just">
              <a:lnSpc>
                <a:spcPct val="150000"/>
              </a:lnSpc>
            </a:pP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450850" indent="-361950">
              <a:lnSpc>
                <a:spcPct val="150000"/>
              </a:lnSpc>
              <a:buFont typeface="+mj-lt"/>
              <a:buAutoNum type="arabicPeriod" startAt="3"/>
              <a:tabLst>
                <a:tab pos="450850" algn="l"/>
              </a:tabLst>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每周填寫工作日誌，並請於</a:t>
            </a: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每周日晚間</a:t>
            </a:r>
            <a:r>
              <a:rPr lang="en-US" altLang="zh-TW"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24:00</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前上傳至系統。</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88900" indent="361950">
              <a:lnSpc>
                <a:spcPct val="150000"/>
              </a:lnSpc>
              <a:tabLst>
                <a:tab pos="450850" algn="l"/>
              </a:tabLst>
            </a:pP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務必提早上傳</a:t>
            </a:r>
            <a:r>
              <a:rPr lang="en-US" altLang="zh-TW"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 若遲交，請告知</a:t>
            </a:r>
            <a:r>
              <a:rPr lang="zh-TW" altLang="en-US" sz="2000" b="1" u="sng"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校內指導老師</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a:t>
            </a:r>
            <a:endParaRPr kumimoji="1" lang="en-US" altLang="zh-TW" sz="2000" b="1" u="sng" dirty="0">
              <a:latin typeface="微軟正黑體" panose="020B0604030504040204" pitchFamily="34" charset="-120"/>
              <a:ea typeface="微軟正黑體" panose="020B0604030504040204" pitchFamily="34" charset="-120"/>
            </a:endParaRPr>
          </a:p>
          <a:p>
            <a:pPr marL="450850" indent="-361950">
              <a:lnSpc>
                <a:spcPct val="150000"/>
              </a:lnSpc>
              <a:buFont typeface="+mj-lt"/>
              <a:buAutoNum type="arabicPeriod" startAt="4"/>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每周應將</a:t>
            </a: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實習週記</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提供</a:t>
            </a:r>
            <a:r>
              <a:rPr lang="zh-TW" altLang="en-US" sz="2000" b="1" u="sng"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實習機構的指導主管</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批閱，做為指導紀錄。</a:t>
            </a:r>
          </a:p>
        </p:txBody>
      </p:sp>
    </p:spTree>
    <p:extLst>
      <p:ext uri="{BB962C8B-B14F-4D97-AF65-F5344CB8AC3E}">
        <p14:creationId xmlns:p14="http://schemas.microsoft.com/office/powerpoint/2010/main" val="2325762033"/>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679006"/>
            <a:ext cx="430887" cy="234936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壹、實習前中後相關事宜</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262432"/>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實習中：</a:t>
            </a:r>
            <a:r>
              <a:rPr lang="en-US" altLang="zh-TW" sz="2000" b="1" dirty="0">
                <a:solidFill>
                  <a:srgbClr val="FFC000"/>
                </a:solidFill>
                <a:latin typeface="微軟正黑體" panose="020B0604030504040204" pitchFamily="34" charset="-120"/>
                <a:ea typeface="微軟正黑體" panose="020B0604030504040204" pitchFamily="34" charset="-120"/>
              </a:rPr>
              <a:t>113</a:t>
            </a:r>
            <a:r>
              <a:rPr lang="zh-TW" altLang="zh-TW" sz="2000" b="1" dirty="0">
                <a:solidFill>
                  <a:srgbClr val="FFC000"/>
                </a:solidFill>
                <a:latin typeface="微軟正黑體" panose="020B0604030504040204" pitchFamily="34" charset="-120"/>
                <a:ea typeface="微軟正黑體" panose="020B0604030504040204" pitchFamily="34" charset="-120"/>
              </a:rPr>
              <a:t>年</a:t>
            </a:r>
            <a:r>
              <a:rPr lang="en-US" altLang="zh-TW" sz="2000" b="1" dirty="0">
                <a:solidFill>
                  <a:srgbClr val="FFC000"/>
                </a:solidFill>
                <a:latin typeface="微軟正黑體" panose="020B0604030504040204" pitchFamily="34" charset="-120"/>
                <a:ea typeface="微軟正黑體" panose="020B0604030504040204" pitchFamily="34" charset="-120"/>
              </a:rPr>
              <a:t>7</a:t>
            </a:r>
            <a:r>
              <a:rPr lang="zh-TW" altLang="zh-TW" sz="2000" b="1" dirty="0">
                <a:solidFill>
                  <a:srgbClr val="FFC000"/>
                </a:solidFill>
                <a:latin typeface="微軟正黑體" panose="020B0604030504040204" pitchFamily="34" charset="-120"/>
                <a:ea typeface="微軟正黑體" panose="020B0604030504040204" pitchFamily="34" charset="-120"/>
              </a:rPr>
              <a:t>月</a:t>
            </a:r>
            <a:r>
              <a:rPr lang="en-US" altLang="zh-TW" sz="2000" b="1" dirty="0">
                <a:solidFill>
                  <a:srgbClr val="FFC000"/>
                </a:solidFill>
                <a:latin typeface="微軟正黑體" panose="020B0604030504040204" pitchFamily="34" charset="-120"/>
                <a:ea typeface="微軟正黑體" panose="020B0604030504040204" pitchFamily="34" charset="-120"/>
              </a:rPr>
              <a:t>1</a:t>
            </a:r>
            <a:r>
              <a:rPr lang="zh-TW" altLang="zh-TW" sz="2000" b="1" dirty="0">
                <a:solidFill>
                  <a:srgbClr val="FFC000"/>
                </a:solidFill>
                <a:latin typeface="微軟正黑體" panose="020B0604030504040204" pitchFamily="34" charset="-120"/>
                <a:ea typeface="微軟正黑體" panose="020B0604030504040204" pitchFamily="34" charset="-120"/>
              </a:rPr>
              <a:t>日</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一</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至</a:t>
            </a:r>
            <a:r>
              <a:rPr lang="en-US" altLang="zh-TW" sz="2000" b="1" dirty="0">
                <a:solidFill>
                  <a:srgbClr val="FFC000"/>
                </a:solidFill>
                <a:latin typeface="微軟正黑體" panose="020B0604030504040204" pitchFamily="34" charset="-120"/>
                <a:ea typeface="微軟正黑體" panose="020B0604030504040204" pitchFamily="34" charset="-120"/>
              </a:rPr>
              <a:t>113</a:t>
            </a:r>
            <a:r>
              <a:rPr lang="zh-TW" altLang="zh-TW" sz="2000" b="1" dirty="0">
                <a:solidFill>
                  <a:srgbClr val="FFC000"/>
                </a:solidFill>
                <a:latin typeface="微軟正黑體" panose="020B0604030504040204" pitchFamily="34" charset="-120"/>
                <a:ea typeface="微軟正黑體" panose="020B0604030504040204" pitchFamily="34" charset="-120"/>
              </a:rPr>
              <a:t>年</a:t>
            </a:r>
            <a:r>
              <a:rPr lang="en-US" altLang="zh-TW" sz="2000" b="1" dirty="0">
                <a:solidFill>
                  <a:srgbClr val="FFC000"/>
                </a:solidFill>
                <a:latin typeface="微軟正黑體" panose="020B0604030504040204" pitchFamily="34" charset="-120"/>
                <a:ea typeface="微軟正黑體" panose="020B0604030504040204" pitchFamily="34" charset="-120"/>
              </a:rPr>
              <a:t>8</a:t>
            </a:r>
            <a:r>
              <a:rPr lang="zh-TW" altLang="zh-TW" sz="2000" b="1" dirty="0">
                <a:solidFill>
                  <a:srgbClr val="FFC000"/>
                </a:solidFill>
                <a:latin typeface="微軟正黑體" panose="020B0604030504040204" pitchFamily="34" charset="-120"/>
                <a:ea typeface="微軟正黑體" panose="020B0604030504040204" pitchFamily="34" charset="-120"/>
              </a:rPr>
              <a:t>月</a:t>
            </a:r>
            <a:r>
              <a:rPr lang="en-US" altLang="zh-TW" sz="2000" b="1" dirty="0">
                <a:solidFill>
                  <a:srgbClr val="FFC000"/>
                </a:solidFill>
                <a:latin typeface="微軟正黑體" panose="020B0604030504040204" pitchFamily="34" charset="-120"/>
                <a:ea typeface="微軟正黑體" panose="020B0604030504040204" pitchFamily="34" charset="-120"/>
              </a:rPr>
              <a:t>23</a:t>
            </a:r>
            <a:r>
              <a:rPr lang="zh-TW" altLang="zh-TW" sz="2000" b="1" dirty="0">
                <a:solidFill>
                  <a:srgbClr val="FFC000"/>
                </a:solidFill>
                <a:latin typeface="微軟正黑體" panose="020B0604030504040204" pitchFamily="34" charset="-120"/>
                <a:ea typeface="微軟正黑體" panose="020B0604030504040204" pitchFamily="34" charset="-120"/>
              </a:rPr>
              <a:t>日</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五</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止</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參考日期</a:t>
            </a:r>
            <a:r>
              <a:rPr lang="en-US" altLang="zh-TW" sz="2000" b="1" dirty="0">
                <a:solidFill>
                  <a:srgbClr val="FFC000"/>
                </a:solidFill>
                <a:latin typeface="微軟正黑體" panose="020B0604030504040204" pitchFamily="34" charset="-120"/>
                <a:ea typeface="微軟正黑體" panose="020B0604030504040204" pitchFamily="34" charset="-120"/>
              </a:rPr>
              <a:t>)</a:t>
            </a:r>
          </a:p>
          <a:p>
            <a:pPr>
              <a:lnSpc>
                <a:spcPct val="150000"/>
              </a:lnSpc>
            </a:pP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450850" indent="-361950" algn="just">
              <a:lnSpc>
                <a:spcPct val="150000"/>
              </a:lnSpc>
              <a:buFont typeface="+mj-lt"/>
              <a:buAutoNum type="arabicPeriod" startAt="5"/>
              <a:tabLst>
                <a:tab pos="450850" algn="l"/>
              </a:tabLst>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實習期間請多注意應對進退的禮節，並且遵守工作環境的職場倫理與規範。</a:t>
            </a:r>
            <a:endParaRPr kumimoji="1" lang="en-US" altLang="zh-TW" sz="2000" b="1" u="sng" dirty="0">
              <a:latin typeface="微軟正黑體" panose="020B0604030504040204" pitchFamily="34" charset="-120"/>
              <a:ea typeface="微軟正黑體" panose="020B0604030504040204" pitchFamily="34" charset="-120"/>
            </a:endParaRPr>
          </a:p>
          <a:p>
            <a:pPr marL="450850" indent="-361950" algn="just">
              <a:lnSpc>
                <a:spcPct val="150000"/>
              </a:lnSpc>
              <a:buFont typeface="+mj-lt"/>
              <a:buAutoNum type="arabicPeriod" startAt="6"/>
            </a:pP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勿任意與實習機構訂定其他實習或勞動契約</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，如機構提出額外簽訂契約之需求，應先行與系上實習指導老師諮詢其契約內容之妥適性。</a:t>
            </a:r>
          </a:p>
        </p:txBody>
      </p:sp>
    </p:spTree>
    <p:extLst>
      <p:ext uri="{BB962C8B-B14F-4D97-AF65-F5344CB8AC3E}">
        <p14:creationId xmlns:p14="http://schemas.microsoft.com/office/powerpoint/2010/main" val="2401670628"/>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679006"/>
            <a:ext cx="430887" cy="234936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壹、實習前中後相關事宜</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262432"/>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實習後：</a:t>
            </a:r>
            <a:r>
              <a:rPr lang="en-US" altLang="zh-TW" sz="2000" b="1" dirty="0">
                <a:solidFill>
                  <a:srgbClr val="FFC000"/>
                </a:solidFill>
                <a:latin typeface="微軟正黑體" panose="020B0604030504040204" pitchFamily="34" charset="-120"/>
                <a:ea typeface="微軟正黑體" panose="020B0604030504040204" pitchFamily="34" charset="-120"/>
              </a:rPr>
              <a:t>113</a:t>
            </a:r>
            <a:r>
              <a:rPr lang="zh-TW" altLang="zh-TW" sz="2000" b="1" dirty="0">
                <a:solidFill>
                  <a:srgbClr val="FFC000"/>
                </a:solidFill>
                <a:latin typeface="微軟正黑體" panose="020B0604030504040204" pitchFamily="34" charset="-120"/>
                <a:ea typeface="微軟正黑體" panose="020B0604030504040204" pitchFamily="34" charset="-120"/>
              </a:rPr>
              <a:t>年</a:t>
            </a:r>
            <a:r>
              <a:rPr lang="en-US" altLang="zh-TW" sz="2000" b="1" dirty="0">
                <a:solidFill>
                  <a:srgbClr val="FFC000"/>
                </a:solidFill>
                <a:latin typeface="微軟正黑體" panose="020B0604030504040204" pitchFamily="34" charset="-120"/>
                <a:ea typeface="微軟正黑體" panose="020B0604030504040204" pitchFamily="34" charset="-120"/>
              </a:rPr>
              <a:t>8</a:t>
            </a:r>
            <a:r>
              <a:rPr lang="zh-TW" altLang="zh-TW" sz="2000" b="1" dirty="0">
                <a:solidFill>
                  <a:srgbClr val="FFC000"/>
                </a:solidFill>
                <a:latin typeface="微軟正黑體" panose="020B0604030504040204" pitchFamily="34" charset="-120"/>
                <a:ea typeface="微軟正黑體" panose="020B0604030504040204" pitchFamily="34" charset="-120"/>
              </a:rPr>
              <a:t>月</a:t>
            </a:r>
            <a:r>
              <a:rPr lang="en-US" altLang="zh-TW" sz="2000" b="1" dirty="0">
                <a:solidFill>
                  <a:srgbClr val="FFC000"/>
                </a:solidFill>
                <a:latin typeface="微軟正黑體" panose="020B0604030504040204" pitchFamily="34" charset="-120"/>
                <a:ea typeface="微軟正黑體" panose="020B0604030504040204" pitchFamily="34" charset="-120"/>
              </a:rPr>
              <a:t>23</a:t>
            </a:r>
            <a:r>
              <a:rPr lang="zh-TW" altLang="zh-TW" sz="2000" b="1" dirty="0">
                <a:solidFill>
                  <a:srgbClr val="FFC000"/>
                </a:solidFill>
                <a:latin typeface="微軟正黑體" panose="020B0604030504040204" pitchFamily="34" charset="-120"/>
                <a:ea typeface="微軟正黑體" panose="020B0604030504040204" pitchFamily="34" charset="-120"/>
              </a:rPr>
              <a:t>日</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en-US" sz="2000" b="1" dirty="0">
                <a:solidFill>
                  <a:srgbClr val="FFC000"/>
                </a:solidFill>
                <a:latin typeface="微軟正黑體" panose="020B0604030504040204" pitchFamily="34" charset="-120"/>
                <a:ea typeface="微軟正黑體" panose="020B0604030504040204" pitchFamily="34" charset="-120"/>
              </a:rPr>
              <a:t>五</a:t>
            </a:r>
            <a:r>
              <a:rPr lang="en-US" altLang="zh-TW" sz="2000" b="1" dirty="0">
                <a:solidFill>
                  <a:srgbClr val="FFC000"/>
                </a:solidFill>
                <a:latin typeface="微軟正黑體" panose="020B0604030504040204" pitchFamily="34" charset="-120"/>
                <a:ea typeface="微軟正黑體" panose="020B0604030504040204" pitchFamily="34" charset="-120"/>
              </a:rPr>
              <a:t>)</a:t>
            </a:r>
            <a:r>
              <a:rPr lang="zh-TW" altLang="zh-TW" sz="2000" b="1" dirty="0">
                <a:solidFill>
                  <a:srgbClr val="FFC000"/>
                </a:solidFill>
                <a:latin typeface="微軟正黑體" panose="020B0604030504040204" pitchFamily="34" charset="-120"/>
                <a:ea typeface="微軟正黑體" panose="020B0604030504040204" pitchFamily="34" charset="-120"/>
              </a:rPr>
              <a:t>至</a:t>
            </a:r>
            <a:r>
              <a:rPr lang="zh-TW" altLang="en-US" sz="2000" b="1" dirty="0">
                <a:solidFill>
                  <a:srgbClr val="FFC000"/>
                </a:solidFill>
                <a:latin typeface="微軟正黑體" panose="020B0604030504040204" pitchFamily="34" charset="-120"/>
                <a:ea typeface="微軟正黑體" panose="020B0604030504040204" pitchFamily="34" charset="-120"/>
              </a:rPr>
              <a:t>開學為止</a:t>
            </a:r>
            <a:endParaRPr lang="en-US" altLang="zh-TW" sz="2000" b="1" dirty="0">
              <a:solidFill>
                <a:srgbClr val="FFC000"/>
              </a:solidFill>
              <a:latin typeface="微軟正黑體" panose="020B0604030504040204" pitchFamily="34" charset="-120"/>
              <a:ea typeface="微軟正黑體" panose="020B0604030504040204" pitchFamily="34" charset="-120"/>
            </a:endParaRPr>
          </a:p>
          <a:p>
            <a:pPr>
              <a:lnSpc>
                <a:spcPct val="150000"/>
              </a:lnSpc>
            </a:pP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450850" indent="-361950" algn="just">
              <a:lnSpc>
                <a:spcPct val="150000"/>
              </a:lnSpc>
              <a:buFont typeface="+mj-lt"/>
              <a:buAutoNum type="arabicPeriod"/>
              <a:tabLst>
                <a:tab pos="450850" algn="l"/>
              </a:tabLst>
            </a:pP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整理實習週記，並確實留存彙整實習期間之週記，於開學結束、開學一週內上傳創課繳交。</a:t>
            </a:r>
            <a:endParaRPr kumimoji="1" lang="en-US" altLang="zh-TW" sz="2000" b="1" u="sng" dirty="0">
              <a:solidFill>
                <a:srgbClr val="FF0000"/>
              </a:solidFill>
              <a:latin typeface="微軟正黑體" panose="020B0604030504040204" pitchFamily="34" charset="-120"/>
              <a:ea typeface="微軟正黑體" panose="020B0604030504040204" pitchFamily="34" charset="-120"/>
            </a:endParaRPr>
          </a:p>
          <a:p>
            <a:pPr marL="450850" indent="-361950" algn="just">
              <a:lnSpc>
                <a:spcPct val="150000"/>
              </a:lnSpc>
              <a:buFont typeface="+mj-lt"/>
              <a:buAutoNum type="arabicPeriod"/>
              <a:tabLst>
                <a:tab pos="450850" algn="l"/>
              </a:tabLst>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準備開學時繳回成果報告，提供給訪視教師評分。</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(113</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8</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月</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23</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日</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五</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至</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113</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年</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9</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月</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6</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日</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五</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止</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p>
          <a:p>
            <a:pPr marL="450850" indent="-361950">
              <a:lnSpc>
                <a:spcPct val="150000"/>
              </a:lnSpc>
              <a:buFont typeface="+mj-lt"/>
              <a:buAutoNum type="arabicPeriod"/>
              <a:tabLst>
                <a:tab pos="450850" algn="l"/>
              </a:tabLst>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整理實習成果，做為日後製作履歷素材。</a:t>
            </a:r>
          </a:p>
        </p:txBody>
      </p:sp>
    </p:spTree>
    <p:extLst>
      <p:ext uri="{BB962C8B-B14F-4D97-AF65-F5344CB8AC3E}">
        <p14:creationId xmlns:p14="http://schemas.microsoft.com/office/powerpoint/2010/main" val="1273678078"/>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205878"/>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第五條：</a:t>
            </a:r>
            <a:r>
              <a:rPr lang="zh-TW" altLang="en-US" sz="2000" b="1" dirty="0">
                <a:solidFill>
                  <a:srgbClr val="FFC000"/>
                </a:solidFill>
                <a:latin typeface="微軟正黑體" panose="020B0604030504040204" pitchFamily="34" charset="-120"/>
                <a:ea typeface="微軟正黑體" panose="020B0604030504040204" pitchFamily="34" charset="-120"/>
              </a:rPr>
              <a:t>實習安排</a:t>
            </a:r>
            <a:endParaRPr lang="en-US" altLang="zh-TW" sz="2000" b="1" dirty="0">
              <a:solidFill>
                <a:srgbClr val="FFC000"/>
              </a:solidFill>
              <a:latin typeface="微軟正黑體" panose="020B0604030504040204" pitchFamily="34" charset="-120"/>
              <a:ea typeface="微軟正黑體" panose="020B0604030504040204" pitchFamily="34" charset="-120"/>
            </a:endParaRPr>
          </a:p>
          <a:p>
            <a:pPr>
              <a:lnSpc>
                <a:spcPct val="150000"/>
              </a:lnSpc>
            </a:pP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88900" algn="just">
              <a:lnSpc>
                <a:spcPct val="150000"/>
              </a:lnSpc>
              <a:tabLst>
                <a:tab pos="450850" algn="l"/>
              </a:tabLst>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實施對象為日間部學生，「文創產業實習」於暑期實施，須在同一機構連續實習八週，非經實習委員會通過，不得任意改變實習場所，否則不予承認，且</a:t>
            </a: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實習總時數不得低於三百二十小時</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。「文創產業進階實習」於學期期間實施，實習總時數不得低於一百零八小時。</a:t>
            </a:r>
          </a:p>
          <a:p>
            <a:pPr marL="450850" indent="-361950">
              <a:lnSpc>
                <a:spcPct val="150000"/>
              </a:lnSpc>
              <a:buFont typeface="+mj-lt"/>
              <a:buAutoNum type="arabicPeriod"/>
              <a:tabLst>
                <a:tab pos="450850" algn="l"/>
              </a:tabLst>
            </a:pPr>
            <a:endPar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559334344"/>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667542"/>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第六條：</a:t>
            </a:r>
            <a:r>
              <a:rPr lang="zh-TW" altLang="en-US" sz="2000" b="1" dirty="0">
                <a:solidFill>
                  <a:srgbClr val="FFC000"/>
                </a:solidFill>
                <a:latin typeface="微軟正黑體" panose="020B0604030504040204" pitchFamily="34" charset="-120"/>
                <a:ea typeface="微軟正黑體" panose="020B0604030504040204" pitchFamily="34" charset="-120"/>
              </a:rPr>
              <a:t>實習出缺勤、督導與管理</a:t>
            </a:r>
            <a:endParaRPr lang="en-US" altLang="zh-TW" sz="2000" b="1" dirty="0">
              <a:solidFill>
                <a:srgbClr val="FFC000"/>
              </a:solidFill>
              <a:latin typeface="微軟正黑體" panose="020B0604030504040204" pitchFamily="34" charset="-120"/>
              <a:ea typeface="微軟正黑體" panose="020B0604030504040204" pitchFamily="34" charset="-120"/>
            </a:endParaRPr>
          </a:p>
          <a:p>
            <a:pPr marL="457200" indent="-457200">
              <a:lnSpc>
                <a:spcPct val="150000"/>
              </a:lnSpc>
              <a:buFont typeface="+mj-lt"/>
              <a:buAutoNum type="arabicPeriod"/>
            </a:pP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450850" indent="-358775" algn="just">
              <a:lnSpc>
                <a:spcPct val="150000"/>
              </a:lnSpc>
              <a:buFont typeface="+mj-lt"/>
              <a:buAutoNum type="arabicPeriod"/>
              <a:tabLst>
                <a:tab pos="266700" algn="l"/>
              </a:tabLst>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實習生實習期間應遵守機構之人事規定，準時上、下班，並接受該機構主管及輔導老師之指導。若實習期間無故請假或曠職達實習天數七天（含）以上，應停止實習及重修。</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450850" indent="-358775" algn="just">
              <a:lnSpc>
                <a:spcPct val="150000"/>
              </a:lnSpc>
              <a:buFont typeface="+mj-lt"/>
              <a:buAutoNum type="arabicPeriod"/>
              <a:tabLst>
                <a:tab pos="266700" algn="l"/>
              </a:tabLst>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實習生實習期間需依出缺勤狀況完成實習時數紀錄表，並經機構單位審核後，於實習結束後隨附於實習週記。</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625475" indent="-536575" algn="just">
              <a:lnSpc>
                <a:spcPct val="150000"/>
              </a:lnSpc>
              <a:tabLst>
                <a:tab pos="450850" algn="l"/>
              </a:tabLst>
            </a:pPr>
            <a:endPar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2768445915"/>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205878"/>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第六條：</a:t>
            </a:r>
            <a:r>
              <a:rPr lang="zh-TW" altLang="en-US" sz="2000" b="1" dirty="0">
                <a:solidFill>
                  <a:srgbClr val="FFC000"/>
                </a:solidFill>
                <a:latin typeface="微軟正黑體" panose="020B0604030504040204" pitchFamily="34" charset="-120"/>
                <a:ea typeface="微軟正黑體" panose="020B0604030504040204" pitchFamily="34" charset="-120"/>
              </a:rPr>
              <a:t>實習出缺勤、督導與管理</a:t>
            </a:r>
            <a:endParaRPr lang="en-US" altLang="zh-TW" sz="2000" b="1" dirty="0">
              <a:solidFill>
                <a:srgbClr val="FFC000"/>
              </a:solidFill>
              <a:latin typeface="微軟正黑體" panose="020B0604030504040204" pitchFamily="34" charset="-120"/>
              <a:ea typeface="微軟正黑體" panose="020B0604030504040204" pitchFamily="34" charset="-120"/>
            </a:endParaRPr>
          </a:p>
          <a:p>
            <a:pPr marL="457200" indent="-457200">
              <a:lnSpc>
                <a:spcPct val="150000"/>
              </a:lnSpc>
              <a:buFont typeface="+mj-lt"/>
              <a:buAutoNum type="arabicPeriod"/>
            </a:pP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450850" indent="-358775" algn="just">
              <a:lnSpc>
                <a:spcPct val="150000"/>
              </a:lnSpc>
              <a:buFont typeface="+mj-lt"/>
              <a:buAutoNum type="arabicPeriod" startAt="3"/>
              <a:tabLst>
                <a:tab pos="266700" algn="l"/>
              </a:tabLst>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實習生實習期間除意外事件或病假，不得隨意請假。若因故必須 請假時，需經機構單位核准，同時應告知本系指導教師（社群網路軟體、</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mail</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或電話），並持請假單向系辦公室報備（</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mail</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或傳真）。</a:t>
            </a: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不論請假時數多寡，應在該實習階段結束前補足時數，公假及生理假則不需補時數。</a:t>
            </a:r>
          </a:p>
        </p:txBody>
      </p:sp>
    </p:spTree>
    <p:extLst>
      <p:ext uri="{BB962C8B-B14F-4D97-AF65-F5344CB8AC3E}">
        <p14:creationId xmlns:p14="http://schemas.microsoft.com/office/powerpoint/2010/main" val="3560747509"/>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205878"/>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第六條：</a:t>
            </a:r>
            <a:r>
              <a:rPr lang="zh-TW" altLang="en-US" sz="2000" b="1" dirty="0">
                <a:solidFill>
                  <a:srgbClr val="FFC000"/>
                </a:solidFill>
                <a:latin typeface="微軟正黑體" panose="020B0604030504040204" pitchFamily="34" charset="-120"/>
                <a:ea typeface="微軟正黑體" panose="020B0604030504040204" pitchFamily="34" charset="-120"/>
              </a:rPr>
              <a:t>實習出缺勤、督導與管理</a:t>
            </a:r>
            <a:endParaRPr lang="en-US" altLang="zh-TW" sz="2000" b="1" dirty="0">
              <a:solidFill>
                <a:srgbClr val="FFC000"/>
              </a:solidFill>
              <a:latin typeface="微軟正黑體" panose="020B0604030504040204" pitchFamily="34" charset="-120"/>
              <a:ea typeface="微軟正黑體" panose="020B0604030504040204" pitchFamily="34" charset="-120"/>
            </a:endParaRPr>
          </a:p>
          <a:p>
            <a:pPr marL="457200" indent="-457200">
              <a:lnSpc>
                <a:spcPct val="150000"/>
              </a:lnSpc>
              <a:buFont typeface="+mj-lt"/>
              <a:buAutoNum type="arabicPeriod"/>
            </a:pP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457200" indent="-365125" algn="just">
              <a:lnSpc>
                <a:spcPct val="150000"/>
              </a:lnSpc>
              <a:buFont typeface="+mj-lt"/>
              <a:buAutoNum type="arabicPeriod" startAt="4"/>
              <a:tabLst>
                <a:tab pos="266700" algn="l"/>
              </a:tabLst>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實習期間請假需持相關證明，並事先取得實習機構與指導教師同意後，始完成請假手續。意外事件或病假得以電話、書信、或託人先向機構單位與指導教師報備後，並於七日內補辦請假手續，否則以曠職論處。</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457200" indent="-457200" algn="just">
              <a:lnSpc>
                <a:spcPct val="150000"/>
              </a:lnSpc>
              <a:buFont typeface="+mj-lt"/>
              <a:buAutoNum type="arabicPeriod" startAt="4"/>
              <a:tabLst>
                <a:tab pos="266700" algn="l"/>
              </a:tabLst>
            </a:pPr>
            <a:endPar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751853627"/>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129207"/>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第六條：</a:t>
            </a:r>
            <a:r>
              <a:rPr lang="zh-TW" altLang="en-US" sz="2000" b="1" dirty="0">
                <a:solidFill>
                  <a:srgbClr val="FFC000"/>
                </a:solidFill>
                <a:latin typeface="微軟正黑體" panose="020B0604030504040204" pitchFamily="34" charset="-120"/>
                <a:ea typeface="微軟正黑體" panose="020B0604030504040204" pitchFamily="34" charset="-120"/>
              </a:rPr>
              <a:t>實習出缺勤、督導與管理</a:t>
            </a:r>
            <a:endParaRPr lang="en-US" altLang="zh-TW" sz="2000" b="1" dirty="0">
              <a:solidFill>
                <a:srgbClr val="FFC000"/>
              </a:solidFill>
              <a:latin typeface="微軟正黑體" panose="020B0604030504040204" pitchFamily="34" charset="-120"/>
              <a:ea typeface="微軟正黑體" panose="020B0604030504040204" pitchFamily="34" charset="-120"/>
            </a:endParaRPr>
          </a:p>
          <a:p>
            <a:pPr marL="457200" indent="-457200">
              <a:lnSpc>
                <a:spcPct val="150000"/>
              </a:lnSpc>
              <a:buFont typeface="+mj-lt"/>
              <a:buAutoNum type="arabicPeriod"/>
            </a:pP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450850" indent="-358775" algn="just">
              <a:lnSpc>
                <a:spcPct val="150000"/>
              </a:lnSpc>
              <a:buFont typeface="+mj-lt"/>
              <a:buAutoNum type="arabicPeriod" startAt="5"/>
              <a:tabLst>
                <a:tab pos="266700" algn="l"/>
              </a:tabLst>
            </a:pPr>
            <a:r>
              <a:rPr lang="zh-TW" altLang="en-US" sz="2000" b="1" dirty="0">
                <a:solidFill>
                  <a:srgbClr val="0000FF"/>
                </a:solidFill>
                <a:latin typeface="微軟正黑體" panose="020B0604030504040204" pitchFamily="34" charset="-120"/>
                <a:ea typeface="微軟正黑體" panose="020B0604030504040204" pitchFamily="34" charset="-120"/>
                <a:cs typeface="Times New Roman" panose="02020603050405020304" pitchFamily="18" charset="0"/>
              </a:rPr>
              <a:t>公假</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indent="450850" algn="just">
              <a:lnSpc>
                <a:spcPct val="150000"/>
              </a:lnSpc>
              <a:tabLst>
                <a:tab pos="266700" algn="l"/>
              </a:tabLst>
            </a:pPr>
            <a:r>
              <a:rPr lang="en-US" altLang="zh-TW"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(1)  </a:t>
            </a: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學生實習期間應盡量避免請公假。</a:t>
            </a:r>
          </a:p>
          <a:p>
            <a:pPr marL="890588" indent="-439738" algn="just">
              <a:lnSpc>
                <a:spcPct val="150000"/>
              </a:lnSpc>
              <a:tabLst>
                <a:tab pos="266700" algn="l"/>
              </a:tabLst>
            </a:pP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(2) </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依內政部徵兵規則規範第三十七條接受兵籍調查、徵兵檢查、複檢、抽籤之役男准予公假。</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450850" indent="-358775" algn="just">
              <a:lnSpc>
                <a:spcPct val="150000"/>
              </a:lnSpc>
              <a:buFont typeface="+mj-lt"/>
              <a:buAutoNum type="arabicPeriod" startAt="6"/>
              <a:tabLst>
                <a:tab pos="266700" algn="l"/>
                <a:tab pos="450850" algn="l"/>
              </a:tabLst>
            </a:pPr>
            <a:r>
              <a:rPr lang="zh-TW" altLang="en-US" sz="2000" b="1" dirty="0">
                <a:solidFill>
                  <a:srgbClr val="0000FF"/>
                </a:solidFill>
                <a:latin typeface="微軟正黑體" panose="020B0604030504040204" pitchFamily="34" charset="-120"/>
                <a:ea typeface="微軟正黑體" panose="020B0604030504040204" pitchFamily="34" charset="-120"/>
                <a:cs typeface="Times New Roman" panose="02020603050405020304" pitchFamily="18" charset="0"/>
              </a:rPr>
              <a:t>生理假：</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女性實習生因生理日致使實習困難時，每月得請一天，無需出示證明。</a:t>
            </a:r>
          </a:p>
          <a:p>
            <a:pPr marL="457200" indent="-457200" algn="just">
              <a:lnSpc>
                <a:spcPct val="150000"/>
              </a:lnSpc>
              <a:buFont typeface="+mj-lt"/>
              <a:buAutoNum type="arabicPeriod" startAt="4"/>
              <a:tabLst>
                <a:tab pos="266700" algn="l"/>
              </a:tabLst>
            </a:pPr>
            <a:endPar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73044357"/>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dirty="0"/>
              <a:t> </a:t>
            </a:r>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1877437"/>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第六條：</a:t>
            </a:r>
            <a:r>
              <a:rPr lang="zh-TW" altLang="en-US" sz="2000" b="1" dirty="0">
                <a:solidFill>
                  <a:srgbClr val="FFC000"/>
                </a:solidFill>
                <a:latin typeface="微軟正黑體" panose="020B0604030504040204" pitchFamily="34" charset="-120"/>
                <a:ea typeface="微軟正黑體" panose="020B0604030504040204" pitchFamily="34" charset="-120"/>
              </a:rPr>
              <a:t>實習出缺勤、督導與管理</a:t>
            </a:r>
            <a:endParaRPr lang="en-US" altLang="zh-TW" sz="2000" b="1" dirty="0">
              <a:solidFill>
                <a:srgbClr val="FFC000"/>
              </a:solidFill>
              <a:latin typeface="微軟正黑體" panose="020B0604030504040204" pitchFamily="34" charset="-120"/>
              <a:ea typeface="微軟正黑體" panose="020B0604030504040204" pitchFamily="34" charset="-120"/>
            </a:endParaRPr>
          </a:p>
          <a:p>
            <a:pPr marL="457200" indent="-457200">
              <a:lnSpc>
                <a:spcPct val="150000"/>
              </a:lnSpc>
              <a:buFont typeface="+mj-lt"/>
              <a:buAutoNum type="arabicPeriod"/>
            </a:pP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450850" indent="-358775" algn="just">
              <a:lnSpc>
                <a:spcPct val="150000"/>
              </a:lnSpc>
              <a:buFont typeface="+mj-lt"/>
              <a:buAutoNum type="arabicPeriod" startAt="7"/>
              <a:tabLst>
                <a:tab pos="266700" algn="l"/>
              </a:tabLst>
            </a:pPr>
            <a:r>
              <a:rPr lang="zh-TW" altLang="en-US" sz="2000" b="1" dirty="0">
                <a:solidFill>
                  <a:schemeClr val="accent6">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請假未滿</a:t>
            </a: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四小時以半日</a:t>
            </a:r>
            <a:r>
              <a:rPr lang="zh-TW" altLang="en-US" sz="2000" b="1" dirty="0">
                <a:solidFill>
                  <a:schemeClr val="accent6">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計算，</a:t>
            </a: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五至八小時以一日</a:t>
            </a:r>
            <a:r>
              <a:rPr lang="zh-TW" altLang="en-US" sz="2000" b="1" dirty="0">
                <a:solidFill>
                  <a:schemeClr val="accent6">
                    <a:lumMod val="50000"/>
                  </a:schemeClr>
                </a:solidFill>
                <a:latin typeface="微軟正黑體" panose="020B0604030504040204" pitchFamily="34" charset="-120"/>
                <a:ea typeface="微軟正黑體" panose="020B0604030504040204" pitchFamily="34" charset="-120"/>
                <a:cs typeface="Times New Roman" panose="02020603050405020304" pitchFamily="18" charset="0"/>
              </a:rPr>
              <a:t>計算。未按手續辦理請假者，請假日以四倍計算。</a:t>
            </a:r>
          </a:p>
        </p:txBody>
      </p:sp>
    </p:spTree>
    <p:extLst>
      <p:ext uri="{BB962C8B-B14F-4D97-AF65-F5344CB8AC3E}">
        <p14:creationId xmlns:p14="http://schemas.microsoft.com/office/powerpoint/2010/main" val="1387578999"/>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267707"/>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第九條：</a:t>
            </a:r>
            <a:r>
              <a:rPr lang="zh-TW" altLang="en-US" sz="2000" b="1" dirty="0">
                <a:solidFill>
                  <a:srgbClr val="FFC000"/>
                </a:solidFill>
                <a:latin typeface="微軟正黑體" panose="020B0604030504040204" pitchFamily="34" charset="-120"/>
                <a:ea typeface="微軟正黑體" panose="020B0604030504040204" pitchFamily="34" charset="-120"/>
              </a:rPr>
              <a:t>實習成績評量</a:t>
            </a:r>
            <a:endParaRPr lang="en-US" altLang="zh-TW" sz="2000" b="1" dirty="0">
              <a:solidFill>
                <a:srgbClr val="FFC000"/>
              </a:solidFill>
              <a:latin typeface="微軟正黑體" panose="020B0604030504040204" pitchFamily="34" charset="-120"/>
              <a:ea typeface="微軟正黑體" panose="020B0604030504040204" pitchFamily="34" charset="-120"/>
            </a:endParaRPr>
          </a:p>
          <a:p>
            <a:pPr>
              <a:lnSpc>
                <a:spcPct val="150000"/>
              </a:lnSpc>
            </a:pP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a:lnSpc>
                <a:spcPct val="150000"/>
              </a:lnSpc>
            </a:pPr>
            <a:r>
              <a:rPr lang="zh-TW" altLang="en-US" sz="1800" dirty="0">
                <a:latin typeface="微軟正黑體" panose="020B0604030504040204" pitchFamily="34" charset="-120"/>
                <a:ea typeface="微軟正黑體" panose="020B0604030504040204" pitchFamily="34" charset="-120"/>
                <a:cs typeface="Times New Roman" panose="02020603050405020304" pitchFamily="18" charset="0"/>
              </a:rPr>
              <a:t>實習總成績計算之項目與比率包含以下四項：</a:t>
            </a:r>
            <a:endParaRPr lang="en-US" altLang="zh-TW" sz="1800" dirty="0">
              <a:latin typeface="微軟正黑體" panose="020B0604030504040204" pitchFamily="34" charset="-120"/>
              <a:ea typeface="微軟正黑體" panose="020B0604030504040204" pitchFamily="34" charset="-120"/>
              <a:cs typeface="Times New Roman" panose="02020603050405020304" pitchFamily="18" charset="0"/>
            </a:endParaRPr>
          </a:p>
          <a:p>
            <a:pPr marL="360363" indent="-269875" algn="just">
              <a:lnSpc>
                <a:spcPct val="150000"/>
              </a:lnSpc>
              <a:buFont typeface="+mj-lt"/>
              <a:buAutoNum type="arabicPeriod"/>
            </a:pPr>
            <a:r>
              <a:rPr lang="zh-TW" altLang="en-US" sz="1800" dirty="0">
                <a:latin typeface="微軟正黑體" panose="020B0604030504040204" pitchFamily="34" charset="-120"/>
                <a:ea typeface="微軟正黑體" panose="020B0604030504040204" pitchFamily="34" charset="-120"/>
                <a:cs typeface="Times New Roman" panose="02020603050405020304" pitchFamily="18" charset="0"/>
              </a:rPr>
              <a:t>實習課程相關說明會佔</a:t>
            </a:r>
            <a:r>
              <a:rPr lang="en-US" altLang="zh-TW" sz="1800" dirty="0">
                <a:latin typeface="微軟正黑體" panose="020B0604030504040204" pitchFamily="34" charset="-120"/>
                <a:ea typeface="微軟正黑體" panose="020B0604030504040204" pitchFamily="34" charset="-120"/>
                <a:cs typeface="Times New Roman" panose="02020603050405020304" pitchFamily="18" charset="0"/>
              </a:rPr>
              <a:t>10</a:t>
            </a:r>
            <a:r>
              <a:rPr lang="zh-TW" altLang="en-US" sz="1800" dirty="0">
                <a:latin typeface="微軟正黑體" panose="020B0604030504040204" pitchFamily="34" charset="-120"/>
                <a:ea typeface="微軟正黑體" panose="020B0604030504040204" pitchFamily="34" charset="-120"/>
                <a:cs typeface="Times New Roman" panose="02020603050405020304" pitchFamily="18" charset="0"/>
              </a:rPr>
              <a:t>％，無故未出席者此項目以零分計。</a:t>
            </a:r>
            <a:endParaRPr lang="en-US" altLang="zh-TW" sz="1800" dirty="0">
              <a:latin typeface="微軟正黑體" panose="020B0604030504040204" pitchFamily="34" charset="-120"/>
              <a:ea typeface="微軟正黑體" panose="020B0604030504040204" pitchFamily="34" charset="-120"/>
              <a:cs typeface="Times New Roman" panose="02020603050405020304" pitchFamily="18" charset="0"/>
            </a:endParaRPr>
          </a:p>
          <a:p>
            <a:pPr marL="360363" indent="-269875" algn="just">
              <a:lnSpc>
                <a:spcPct val="150000"/>
              </a:lnSpc>
              <a:buFont typeface="+mj-lt"/>
              <a:buAutoNum type="arabicPeriod"/>
            </a:pPr>
            <a:r>
              <a:rPr lang="zh-TW" altLang="en-US" sz="1800" dirty="0">
                <a:latin typeface="微軟正黑體" panose="020B0604030504040204" pitchFamily="34" charset="-120"/>
                <a:ea typeface="微軟正黑體" panose="020B0604030504040204" pitchFamily="34" charset="-120"/>
                <a:cs typeface="Times New Roman" panose="02020603050405020304" pitchFamily="18" charset="0"/>
              </a:rPr>
              <a:t>實習評分表佔</a:t>
            </a:r>
            <a:r>
              <a:rPr lang="en-US" altLang="zh-TW" sz="1800" dirty="0">
                <a:latin typeface="微軟正黑體" panose="020B0604030504040204" pitchFamily="34" charset="-120"/>
                <a:ea typeface="微軟正黑體" panose="020B0604030504040204" pitchFamily="34" charset="-120"/>
                <a:cs typeface="Times New Roman" panose="02020603050405020304" pitchFamily="18" charset="0"/>
              </a:rPr>
              <a:t>40%</a:t>
            </a:r>
            <a:r>
              <a:rPr lang="zh-TW" altLang="en-US" sz="1800" dirty="0">
                <a:latin typeface="微軟正黑體" panose="020B0604030504040204" pitchFamily="34" charset="-120"/>
                <a:ea typeface="微軟正黑體" panose="020B0604030504040204" pitchFamily="34" charset="-120"/>
                <a:cs typeface="Times New Roman" panose="02020603050405020304" pitchFamily="18" charset="0"/>
              </a:rPr>
              <a:t>，由實習機構指導老師評分。</a:t>
            </a:r>
            <a:endParaRPr lang="en-US" altLang="zh-TW" sz="1800" dirty="0">
              <a:latin typeface="微軟正黑體" panose="020B0604030504040204" pitchFamily="34" charset="-120"/>
              <a:ea typeface="微軟正黑體" panose="020B0604030504040204" pitchFamily="34" charset="-120"/>
              <a:cs typeface="Times New Roman" panose="02020603050405020304" pitchFamily="18" charset="0"/>
            </a:endParaRPr>
          </a:p>
          <a:p>
            <a:pPr marL="360363" indent="-269875" algn="just">
              <a:lnSpc>
                <a:spcPct val="150000"/>
              </a:lnSpc>
              <a:buFont typeface="+mj-lt"/>
              <a:buAutoNum type="arabicPeriod"/>
            </a:pPr>
            <a:r>
              <a:rPr lang="zh-TW" altLang="en-US" sz="1800" dirty="0">
                <a:latin typeface="微軟正黑體" panose="020B0604030504040204" pitchFamily="34" charset="-120"/>
                <a:ea typeface="微軟正黑體" panose="020B0604030504040204" pitchFamily="34" charset="-120"/>
                <a:cs typeface="Times New Roman" panose="02020603050405020304" pitchFamily="18" charset="0"/>
              </a:rPr>
              <a:t>實習訪視與書面報告佔</a:t>
            </a:r>
            <a:r>
              <a:rPr lang="en-US" altLang="zh-TW" sz="1800" dirty="0">
                <a:latin typeface="微軟正黑體" panose="020B0604030504040204" pitchFamily="34" charset="-120"/>
                <a:ea typeface="微軟正黑體" panose="020B0604030504040204" pitchFamily="34" charset="-120"/>
                <a:cs typeface="Times New Roman" panose="02020603050405020304" pitchFamily="18" charset="0"/>
              </a:rPr>
              <a:t>30%</a:t>
            </a:r>
            <a:r>
              <a:rPr lang="zh-TW" altLang="en-US" sz="1800" dirty="0">
                <a:latin typeface="微軟正黑體" panose="020B0604030504040204" pitchFamily="34" charset="-120"/>
                <a:ea typeface="微軟正黑體" panose="020B0604030504040204" pitchFamily="34" charset="-120"/>
                <a:cs typeface="Times New Roman" panose="02020603050405020304" pitchFamily="18" charset="0"/>
              </a:rPr>
              <a:t>、實習工作週記佔</a:t>
            </a:r>
            <a:r>
              <a:rPr lang="en-US" altLang="zh-TW" sz="1800" dirty="0">
                <a:latin typeface="微軟正黑體" panose="020B0604030504040204" pitchFamily="34" charset="-120"/>
                <a:ea typeface="微軟正黑體" panose="020B0604030504040204" pitchFamily="34" charset="-120"/>
                <a:cs typeface="Times New Roman" panose="02020603050405020304" pitchFamily="18" charset="0"/>
              </a:rPr>
              <a:t>10%</a:t>
            </a:r>
            <a:r>
              <a:rPr lang="zh-TW" altLang="en-US" sz="1800" dirty="0">
                <a:latin typeface="微軟正黑體" panose="020B0604030504040204" pitchFamily="34" charset="-120"/>
                <a:ea typeface="微軟正黑體" panose="020B0604030504040204" pitchFamily="34" charset="-120"/>
                <a:cs typeface="Times New Roman" panose="02020603050405020304" pitchFamily="18" charset="0"/>
              </a:rPr>
              <a:t>，由實習指導老師評分。實習工作週記每遲交一週扣實習總成績五分。</a:t>
            </a:r>
            <a:endParaRPr lang="en-US" altLang="zh-TW" sz="1800" dirty="0">
              <a:latin typeface="微軟正黑體" panose="020B0604030504040204" pitchFamily="34" charset="-120"/>
              <a:ea typeface="微軟正黑體" panose="020B0604030504040204" pitchFamily="34" charset="-120"/>
              <a:cs typeface="Times New Roman" panose="02020603050405020304" pitchFamily="18" charset="0"/>
            </a:endParaRPr>
          </a:p>
          <a:p>
            <a:pPr marL="360363" indent="-269875" algn="just">
              <a:lnSpc>
                <a:spcPct val="150000"/>
              </a:lnSpc>
              <a:buFont typeface="+mj-lt"/>
              <a:buAutoNum type="arabicPeriod"/>
            </a:pPr>
            <a:r>
              <a:rPr lang="zh-TW" altLang="en-US" sz="1800" dirty="0">
                <a:latin typeface="微軟正黑體" panose="020B0604030504040204" pitchFamily="34" charset="-120"/>
                <a:ea typeface="微軟正黑體" panose="020B0604030504040204" pitchFamily="34" charset="-120"/>
                <a:cs typeface="Times New Roman" panose="02020603050405020304" pitchFamily="18" charset="0"/>
              </a:rPr>
              <a:t>實習後成果發表會報告佔</a:t>
            </a:r>
            <a:r>
              <a:rPr lang="en-US" altLang="zh-TW" sz="1800" dirty="0">
                <a:latin typeface="微軟正黑體" panose="020B0604030504040204" pitchFamily="34" charset="-120"/>
                <a:ea typeface="微軟正黑體" panose="020B0604030504040204" pitchFamily="34" charset="-120"/>
                <a:cs typeface="Times New Roman" panose="02020603050405020304" pitchFamily="18" charset="0"/>
              </a:rPr>
              <a:t>10</a:t>
            </a:r>
            <a:r>
              <a:rPr lang="zh-TW" altLang="en-US" sz="1800" dirty="0">
                <a:latin typeface="微軟正黑體" panose="020B0604030504040204" pitchFamily="34" charset="-120"/>
                <a:ea typeface="微軟正黑體" panose="020B0604030504040204" pitchFamily="34" charset="-120"/>
                <a:cs typeface="Times New Roman" panose="02020603050405020304" pitchFamily="18" charset="0"/>
              </a:rPr>
              <a:t>％，由發表會現場評分老師加總平均後作為評分成績。無故不到者或未全程參與者，扣實習總成績 </a:t>
            </a:r>
            <a:r>
              <a:rPr lang="en-US" altLang="zh-TW" sz="1800" dirty="0">
                <a:latin typeface="微軟正黑體" panose="020B0604030504040204" pitchFamily="34" charset="-120"/>
                <a:ea typeface="微軟正黑體" panose="020B0604030504040204" pitchFamily="34" charset="-120"/>
                <a:cs typeface="Times New Roman" panose="02020603050405020304" pitchFamily="18" charset="0"/>
              </a:rPr>
              <a:t>30%</a:t>
            </a:r>
          </a:p>
          <a:p>
            <a:pPr marL="266700" indent="-266700" algn="just">
              <a:lnSpc>
                <a:spcPct val="150000"/>
              </a:lnSpc>
              <a:buFont typeface="+mj-lt"/>
              <a:buAutoNum type="arabicPeriod"/>
            </a:pPr>
            <a:endPar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2795896465"/>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576414"/>
            <a:ext cx="430887" cy="2554546"/>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參、每週工作週記上傳路徑</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478149"/>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每週工作週記上傳路徑：</a:t>
            </a:r>
            <a:endParaRPr lang="en-US" altLang="zh-TW" sz="2600" b="1" dirty="0">
              <a:solidFill>
                <a:srgbClr val="FF6600"/>
              </a:solidFill>
              <a:latin typeface="微軟正黑體" panose="020B0604030504040204" pitchFamily="34" charset="-120"/>
              <a:ea typeface="微軟正黑體" panose="020B0604030504040204" pitchFamily="34" charset="-120"/>
            </a:endParaRPr>
          </a:p>
          <a:p>
            <a:pPr>
              <a:lnSpc>
                <a:spcPct val="150000"/>
              </a:lnSpc>
            </a:pPr>
            <a:r>
              <a:rPr lang="zh-TW" altLang="en-US" sz="2000" b="1" dirty="0">
                <a:solidFill>
                  <a:srgbClr val="FF0000"/>
                </a:solidFill>
                <a:latin typeface="微軟正黑體" panose="020B0604030504040204" pitchFamily="34" charset="-120"/>
                <a:ea typeface="微軟正黑體" panose="020B0604030504040204" pitchFamily="34" charset="-120"/>
              </a:rPr>
              <a:t>弘光創課系統：</a:t>
            </a:r>
            <a:r>
              <a:rPr lang="en-US" altLang="zh-TW" sz="2000" b="1" dirty="0">
                <a:solidFill>
                  <a:srgbClr val="FF0000"/>
                </a:solidFill>
                <a:latin typeface="微軟正黑體" panose="020B0604030504040204" pitchFamily="34" charset="-120"/>
                <a:ea typeface="微軟正黑體" panose="020B0604030504040204" pitchFamily="34" charset="-120"/>
                <a:hlinkClick r:id="rId2"/>
              </a:rPr>
              <a:t>http://tronclass.hk.edu.tw/</a:t>
            </a:r>
            <a:endParaRPr lang="en-US" altLang="zh-TW" sz="2000" b="1" dirty="0">
              <a:solidFill>
                <a:srgbClr val="FF0000"/>
              </a:solidFill>
              <a:latin typeface="微軟正黑體" panose="020B0604030504040204" pitchFamily="34" charset="-120"/>
              <a:ea typeface="微軟正黑體" panose="020B0604030504040204" pitchFamily="34" charset="-120"/>
            </a:endParaRPr>
          </a:p>
          <a:p>
            <a:pPr>
              <a:lnSpc>
                <a:spcPct val="150000"/>
              </a:lnSpc>
            </a:pPr>
            <a:endParaRPr lang="en-US" altLang="zh-TW" sz="2000" b="1" dirty="0">
              <a:solidFill>
                <a:srgbClr val="FF0000"/>
              </a:solidFill>
              <a:latin typeface="微軟正黑體" panose="020B0604030504040204" pitchFamily="34" charset="-120"/>
              <a:ea typeface="微軟正黑體" panose="020B0604030504040204" pitchFamily="34" charset="-120"/>
            </a:endParaRPr>
          </a:p>
          <a:p>
            <a:pPr>
              <a:lnSpc>
                <a:spcPct val="150000"/>
              </a:lnSpc>
            </a:pPr>
            <a:r>
              <a:rPr lang="zh-TW" altLang="en-US" sz="2600" b="1" dirty="0">
                <a:solidFill>
                  <a:srgbClr val="0000FF"/>
                </a:solidFill>
                <a:latin typeface="微軟正黑體" panose="020B0604030504040204" pitchFamily="34" charset="-120"/>
                <a:ea typeface="微軟正黑體" panose="020B0604030504040204" pitchFamily="34" charset="-120"/>
              </a:rPr>
              <a:t>！！非常重要！！</a:t>
            </a:r>
            <a:endParaRPr lang="zh-TW" altLang="en-US" sz="2600" dirty="0">
              <a:solidFill>
                <a:srgbClr val="0000FF"/>
              </a:solidFill>
            </a:endParaRPr>
          </a:p>
          <a:p>
            <a:pPr marL="457200" indent="-366713">
              <a:lnSpc>
                <a:spcPct val="150000"/>
              </a:lnSpc>
              <a:buFont typeface="+mj-lt"/>
              <a:buAutoNum type="arabicPeriod"/>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課程請選擇</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r>
              <a:rPr lang="en-US" altLang="zh-TW"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1131_</a:t>
            </a: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文創產業實習</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p>
          <a:p>
            <a:pPr marL="457200" indent="-366713">
              <a:lnSpc>
                <a:spcPct val="150000"/>
              </a:lnSpc>
              <a:buFont typeface="+mj-lt"/>
              <a:buAutoNum type="arabicPeriod"/>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請於開始實習前請先上傳以下文件：</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88900" indent="361950">
              <a:lnSpc>
                <a:spcPct val="150000"/>
              </a:lnSpc>
            </a:pP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(1) </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實習家長同意書</a:t>
            </a:r>
            <a:r>
              <a:rPr lang="en-US" altLang="zh-TW" sz="18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8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請先上傳照片圖檔，實習結束後繳交紙本</a:t>
            </a:r>
            <a:r>
              <a:rPr lang="en-US" altLang="zh-TW" sz="18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en-US" altLang="zh-TW"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88900" indent="361950">
              <a:lnSpc>
                <a:spcPct val="150000"/>
              </a:lnSpc>
            </a:pP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(2) </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住宿自我評估表</a:t>
            </a:r>
            <a:r>
              <a:rPr lang="en-US" altLang="zh-TW" sz="18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18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電子檔即可</a:t>
            </a:r>
            <a:r>
              <a:rPr lang="en-US" altLang="zh-TW" sz="18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a:t>
            </a:r>
            <a:endParaRPr lang="zh-TW" altLang="en-US" sz="18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endParaRPr>
          </a:p>
          <a:p>
            <a:endPar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endParaRPr>
          </a:p>
          <a:p>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080929186"/>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1191967"/>
            <a:ext cx="430887" cy="1323439"/>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肆、表單下載</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954107"/>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實習資料表單下載路徑：實習專區→實習表單</a:t>
            </a:r>
          </a:p>
          <a:p>
            <a:pPr>
              <a:lnSpc>
                <a:spcPct val="150000"/>
              </a:lnSpc>
            </a:pPr>
            <a:r>
              <a:rPr lang="en-US" altLang="zh-TW" sz="2000" dirty="0">
                <a:latin typeface="微軟正黑體" panose="020B0604030504040204" pitchFamily="34" charset="-120"/>
                <a:ea typeface="微軟正黑體" panose="020B0604030504040204" pitchFamily="34" charset="-120"/>
                <a:hlinkClick r:id="rId2"/>
              </a:rPr>
              <a:t>https://pse.is/52ju5f</a:t>
            </a:r>
            <a:endPar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endParaRPr>
          </a:p>
        </p:txBody>
      </p:sp>
      <p:pic>
        <p:nvPicPr>
          <p:cNvPr id="3" name="圖片 2">
            <a:extLst>
              <a:ext uri="{FF2B5EF4-FFF2-40B4-BE49-F238E27FC236}">
                <a16:creationId xmlns:a16="http://schemas.microsoft.com/office/drawing/2014/main" id="{27C16754-4FF9-B28B-4DD2-0BAF01DE3B08}"/>
              </a:ext>
            </a:extLst>
          </p:cNvPr>
          <p:cNvPicPr>
            <a:picLocks noChangeAspect="1"/>
          </p:cNvPicPr>
          <p:nvPr/>
        </p:nvPicPr>
        <p:blipFill rotWithShape="1">
          <a:blip r:embed="rId3"/>
          <a:srcRect t="12099" r="1363" b="8759"/>
          <a:stretch/>
        </p:blipFill>
        <p:spPr>
          <a:xfrm>
            <a:off x="765076" y="1457428"/>
            <a:ext cx="7353431" cy="3318830"/>
          </a:xfrm>
          <a:prstGeom prst="rect">
            <a:avLst/>
          </a:prstGeom>
        </p:spPr>
      </p:pic>
    </p:spTree>
    <p:extLst>
      <p:ext uri="{BB962C8B-B14F-4D97-AF65-F5344CB8AC3E}">
        <p14:creationId xmlns:p14="http://schemas.microsoft.com/office/powerpoint/2010/main" val="2187906337"/>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281533" y="254806"/>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1191967"/>
            <a:ext cx="430887" cy="1323439"/>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肆、表單下載</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954107"/>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實習手冊下載路徑：實習專區→實習手冊</a:t>
            </a:r>
          </a:p>
          <a:p>
            <a:pPr>
              <a:lnSpc>
                <a:spcPct val="150000"/>
              </a:lnSpc>
            </a:pPr>
            <a:r>
              <a:rPr lang="en-US" altLang="zh-TW" sz="2000" dirty="0">
                <a:latin typeface="微軟正黑體" panose="020B0604030504040204" pitchFamily="34" charset="-120"/>
                <a:ea typeface="微軟正黑體" panose="020B0604030504040204" pitchFamily="34" charset="-120"/>
                <a:hlinkClick r:id="rId2"/>
              </a:rPr>
              <a:t>https://pse.is/52cq4r</a:t>
            </a:r>
            <a:endPar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endParaRPr>
          </a:p>
        </p:txBody>
      </p:sp>
      <p:pic>
        <p:nvPicPr>
          <p:cNvPr id="3" name="圖片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9988" y="1534350"/>
            <a:ext cx="8197818" cy="2469443"/>
          </a:xfrm>
          <a:prstGeom prst="rect">
            <a:avLst/>
          </a:prstGeom>
        </p:spPr>
      </p:pic>
      <p:sp>
        <p:nvSpPr>
          <p:cNvPr id="14" name="矩形 13"/>
          <p:cNvSpPr/>
          <p:nvPr/>
        </p:nvSpPr>
        <p:spPr>
          <a:xfrm>
            <a:off x="7468502" y="2341428"/>
            <a:ext cx="613719" cy="173977"/>
          </a:xfrm>
          <a:prstGeom prst="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929836072"/>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884190"/>
            <a:ext cx="430887" cy="193899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伍、應繳交資料說明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893647"/>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文創產業實習結束後應繳交資料說明</a:t>
            </a:r>
            <a:endParaRPr lang="en-US" altLang="zh-TW" sz="2600" b="1" dirty="0">
              <a:solidFill>
                <a:srgbClr val="FF6600"/>
              </a:solidFill>
              <a:latin typeface="微軟正黑體" panose="020B0604030504040204" pitchFamily="34" charset="-120"/>
              <a:ea typeface="微軟正黑體" panose="020B0604030504040204" pitchFamily="34" charset="-120"/>
            </a:endParaRPr>
          </a:p>
          <a:p>
            <a:endParaRPr lang="en-US" altLang="zh-TW" sz="2600" b="1" dirty="0">
              <a:solidFill>
                <a:srgbClr val="FF6600"/>
              </a:solidFill>
              <a:latin typeface="微軟正黑體" panose="020B0604030504040204" pitchFamily="34" charset="-120"/>
              <a:ea typeface="微軟正黑體" panose="020B0604030504040204" pitchFamily="34" charset="-120"/>
            </a:endParaRPr>
          </a:p>
          <a:p>
            <a:pPr>
              <a:lnSpc>
                <a:spcPct val="150000"/>
              </a:lnSpc>
            </a:pPr>
            <a:r>
              <a:rPr lang="zh-TW" altLang="en-US" sz="2000" dirty="0">
                <a:latin typeface="微軟正黑體" panose="020B0604030504040204" pitchFamily="34" charset="-120"/>
                <a:ea typeface="微軟正黑體" panose="020B0604030504040204" pitchFamily="34" charset="-120"/>
              </a:rPr>
              <a:t>實習結束前煩請同學</a:t>
            </a:r>
            <a:r>
              <a:rPr lang="zh-TW" altLang="en-US" sz="2000" b="1" u="sng" dirty="0">
                <a:solidFill>
                  <a:srgbClr val="FF0000"/>
                </a:solidFill>
                <a:latin typeface="微軟正黑體" panose="020B0604030504040204" pitchFamily="34" charset="-120"/>
                <a:ea typeface="微軟正黑體" panose="020B0604030504040204" pitchFamily="34" charset="-120"/>
              </a:rPr>
              <a:t>提醒實習機構指導老師</a:t>
            </a:r>
            <a:r>
              <a:rPr lang="zh-TW" altLang="en-US" sz="2000" dirty="0">
                <a:latin typeface="微軟正黑體" panose="020B0604030504040204" pitchFamily="34" charset="-120"/>
                <a:ea typeface="微軟正黑體" panose="020B0604030504040204" pitchFamily="34" charset="-120"/>
              </a:rPr>
              <a:t>繳交以下資料：</a:t>
            </a:r>
            <a:endParaRPr lang="en-US" altLang="zh-TW" sz="2000" dirty="0">
              <a:latin typeface="微軟正黑體" panose="020B0604030504040204" pitchFamily="34" charset="-120"/>
              <a:ea typeface="微軟正黑體" panose="020B0604030504040204" pitchFamily="34" charset="-120"/>
            </a:endParaRPr>
          </a:p>
          <a:p>
            <a:pPr marL="539750" indent="-274638">
              <a:lnSpc>
                <a:spcPct val="150000"/>
              </a:lnSpc>
              <a:buFont typeface="+mj-lt"/>
              <a:buAutoNum type="arabicPeriod"/>
            </a:pPr>
            <a:r>
              <a:rPr lang="zh-TW" altLang="en-US" sz="2000" b="1" dirty="0">
                <a:solidFill>
                  <a:srgbClr val="0000FF"/>
                </a:solidFill>
                <a:latin typeface="微軟正黑體" panose="020B0604030504040204" pitchFamily="34" charset="-120"/>
                <a:ea typeface="微軟正黑體" panose="020B0604030504040204" pitchFamily="34" charset="-120"/>
                <a:cs typeface="Times New Roman" panose="02020603050405020304" pitchFamily="18" charset="0"/>
              </a:rPr>
              <a:t>實習評分表</a:t>
            </a:r>
            <a:endParaRPr lang="en-US" altLang="zh-TW" sz="2000" b="1" dirty="0">
              <a:solidFill>
                <a:srgbClr val="0000FF"/>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39750" indent="-274638">
              <a:lnSpc>
                <a:spcPct val="150000"/>
              </a:lnSpc>
              <a:buFont typeface="+mj-lt"/>
              <a:buAutoNum type="arabicPeriod"/>
            </a:pPr>
            <a:r>
              <a:rPr lang="zh-TW" altLang="en-US" sz="2000" b="1" dirty="0">
                <a:solidFill>
                  <a:srgbClr val="0000FF"/>
                </a:solidFill>
                <a:latin typeface="微軟正黑體" panose="020B0604030504040204" pitchFamily="34" charset="-120"/>
                <a:ea typeface="微軟正黑體" panose="020B0604030504040204" pitchFamily="34" charset="-120"/>
                <a:cs typeface="Times New Roman" panose="02020603050405020304" pitchFamily="18" charset="0"/>
              </a:rPr>
              <a:t>滿意度調查</a:t>
            </a:r>
            <a:endParaRPr lang="en-US" altLang="zh-TW" sz="2000" b="1" dirty="0">
              <a:solidFill>
                <a:srgbClr val="0000FF"/>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539750" indent="-274638">
              <a:lnSpc>
                <a:spcPct val="150000"/>
              </a:lnSpc>
              <a:buFont typeface="+mj-lt"/>
              <a:buAutoNum type="arabicPeriod"/>
            </a:pPr>
            <a:r>
              <a:rPr lang="zh-TW" altLang="en-US" sz="2000" b="1" dirty="0">
                <a:solidFill>
                  <a:srgbClr val="0000FF"/>
                </a:solidFill>
                <a:latin typeface="微軟正黑體" panose="020B0604030504040204" pitchFamily="34" charset="-120"/>
                <a:ea typeface="微軟正黑體" panose="020B0604030504040204" pitchFamily="34" charset="-120"/>
                <a:cs typeface="Times New Roman" panose="02020603050405020304" pitchFamily="18" charset="0"/>
              </a:rPr>
              <a:t>時數證明書</a:t>
            </a:r>
            <a:endParaRPr lang="en-US" altLang="zh-TW" sz="2000" b="1" dirty="0">
              <a:solidFill>
                <a:srgbClr val="0000FF"/>
              </a:solidFill>
              <a:latin typeface="微軟正黑體" panose="020B0604030504040204" pitchFamily="34" charset="-120"/>
              <a:ea typeface="微軟正黑體" panose="020B0604030504040204" pitchFamily="34" charset="-120"/>
              <a:cs typeface="Times New Roman" panose="02020603050405020304" pitchFamily="18" charset="0"/>
            </a:endParaRPr>
          </a:p>
          <a:p>
            <a:pPr marL="263525" indent="-263525">
              <a:lnSpc>
                <a:spcPct val="150000"/>
              </a:lnSpc>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以回郵信封寄回系上，切記，以免少了實習機構評量成績。</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263525" indent="-263525">
              <a:lnSpc>
                <a:spcPct val="150000"/>
              </a:lnSpc>
            </a:pP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263525" indent="-263525">
              <a:lnSpc>
                <a:spcPct val="150000"/>
              </a:lnSpc>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備註：以上資料系辦已統一寄出。</a:t>
            </a:r>
          </a:p>
          <a:p>
            <a:pPr marL="265112">
              <a:lnSpc>
                <a:spcPct val="150000"/>
              </a:lnSpc>
            </a:pPr>
            <a:endParaRPr lang="en-US" altLang="zh-TW" sz="2000" b="1" dirty="0">
              <a:solidFill>
                <a:srgbClr val="0000FF"/>
              </a:solidFill>
              <a:latin typeface="微軟正黑體" panose="020B0604030504040204" pitchFamily="34" charset="-120"/>
              <a:ea typeface="微軟正黑體" panose="020B0604030504040204" pitchFamily="34" charset="-120"/>
            </a:endParaRPr>
          </a:p>
          <a:p>
            <a:endParaRPr lang="zh-TW" altLang="en-US" sz="20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632725331"/>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884190"/>
            <a:ext cx="430887" cy="193899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伍、應繳交資料說明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431983"/>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文創產業實習結束後應繳交資料說明</a:t>
            </a:r>
            <a:endParaRPr lang="en-US" altLang="zh-TW" sz="2600" b="1" dirty="0">
              <a:solidFill>
                <a:srgbClr val="FF6600"/>
              </a:solidFill>
              <a:latin typeface="微軟正黑體" panose="020B0604030504040204" pitchFamily="34" charset="-120"/>
              <a:ea typeface="微軟正黑體" panose="020B0604030504040204" pitchFamily="34" charset="-120"/>
            </a:endParaRPr>
          </a:p>
          <a:p>
            <a:endParaRPr lang="en-US" altLang="zh-TW" sz="2600" b="1" dirty="0">
              <a:solidFill>
                <a:srgbClr val="FF6600"/>
              </a:solidFill>
              <a:latin typeface="微軟正黑體" panose="020B0604030504040204" pitchFamily="34" charset="-120"/>
              <a:ea typeface="微軟正黑體" panose="020B0604030504040204" pitchFamily="34" charset="-120"/>
            </a:endParaRPr>
          </a:p>
          <a:p>
            <a:pPr>
              <a:lnSpc>
                <a:spcPct val="150000"/>
              </a:lnSpc>
            </a:pPr>
            <a:r>
              <a:rPr lang="zh-TW" altLang="en-US" sz="2000" b="1" u="sng" dirty="0">
                <a:solidFill>
                  <a:srgbClr val="FF0000"/>
                </a:solidFill>
                <a:latin typeface="微軟正黑體" panose="020B0604030504040204" pitchFamily="34" charset="-120"/>
                <a:ea typeface="微軟正黑體" panose="020B0604030504040204" pitchFamily="34" charset="-120"/>
              </a:rPr>
              <a:t>學生部分</a:t>
            </a:r>
            <a:r>
              <a:rPr lang="zh-TW" altLang="en-US" sz="2000" dirty="0">
                <a:latin typeface="微軟正黑體" panose="020B0604030504040204" pitchFamily="34" charset="-120"/>
                <a:ea typeface="微軟正黑體" panose="020B0604030504040204" pitchFamily="34" charset="-120"/>
              </a:rPr>
              <a:t>，實習結束後應繳交四項資料給系辦：</a:t>
            </a:r>
          </a:p>
          <a:p>
            <a:pPr marL="265113" indent="-265113">
              <a:lnSpc>
                <a:spcPct val="150000"/>
              </a:lnSpc>
              <a:buFont typeface="+mj-lt"/>
              <a:buAutoNum type="arabicPeriod"/>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實習報告書</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報告書要求詳見下頁</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p>
          <a:p>
            <a:pPr marL="265113" indent="-265113">
              <a:lnSpc>
                <a:spcPct val="150000"/>
              </a:lnSpc>
              <a:buFont typeface="+mj-lt"/>
              <a:buAutoNum type="arabicPeriod"/>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文化設計與行銷系實習工作週記暨時數紀錄表</a:t>
            </a:r>
          </a:p>
          <a:p>
            <a:pPr marL="265113" indent="-265113">
              <a:lnSpc>
                <a:spcPct val="150000"/>
              </a:lnSpc>
              <a:buFont typeface="+mj-lt"/>
              <a:buAutoNum type="arabicPeriod"/>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文化設計與行銷系校外實習</a:t>
            </a:r>
            <a:r>
              <a:rPr lang="zh-TW" altLang="en-US" sz="2000" b="1" dirty="0">
                <a:solidFill>
                  <a:srgbClr val="FF0000"/>
                </a:solidFill>
                <a:latin typeface="微軟正黑體" panose="020B0604030504040204" pitchFamily="34" charset="-120"/>
                <a:ea typeface="微軟正黑體" panose="020B0604030504040204" pitchFamily="34" charset="-120"/>
                <a:cs typeface="Times New Roman" panose="02020603050405020304" pitchFamily="18" charset="0"/>
              </a:rPr>
              <a:t>學生滿意度與建議表</a:t>
            </a:r>
          </a:p>
          <a:p>
            <a:pPr marL="265113" indent="-265113">
              <a:lnSpc>
                <a:spcPct val="150000"/>
              </a:lnSpc>
              <a:buFont typeface="+mj-lt"/>
              <a:buAutoNum type="arabicPeriod"/>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校外實習學生住宿環境自我評估紀錄表</a:t>
            </a:r>
          </a:p>
          <a:p>
            <a:pPr marL="265112">
              <a:lnSpc>
                <a:spcPct val="150000"/>
              </a:lnSpc>
            </a:pPr>
            <a:endParaRPr lang="en-US" altLang="zh-TW" sz="2000" b="1" dirty="0">
              <a:solidFill>
                <a:srgbClr val="0000FF"/>
              </a:solidFill>
              <a:latin typeface="微軟正黑體" panose="020B0604030504040204" pitchFamily="34" charset="-120"/>
              <a:ea typeface="微軟正黑體" panose="020B0604030504040204" pitchFamily="34" charset="-120"/>
            </a:endParaRPr>
          </a:p>
          <a:p>
            <a:pPr marL="265112">
              <a:lnSpc>
                <a:spcPct val="150000"/>
              </a:lnSpc>
            </a:pPr>
            <a:r>
              <a:rPr lang="zh-TW" altLang="en-US" sz="2000" b="1" dirty="0">
                <a:solidFill>
                  <a:srgbClr val="0000FF"/>
                </a:solidFill>
                <a:latin typeface="微軟正黑體" panose="020B0604030504040204" pitchFamily="34" charset="-120"/>
                <a:ea typeface="微軟正黑體" panose="020B0604030504040204" pitchFamily="34" charset="-120"/>
              </a:rPr>
              <a:t>實習繳交表件請勿與實習報告書裝訂為同一冊！！</a:t>
            </a:r>
            <a:endParaRPr lang="en-US" altLang="zh-TW" sz="2000" b="1" dirty="0">
              <a:solidFill>
                <a:srgbClr val="0000FF"/>
              </a:solidFill>
              <a:latin typeface="微軟正黑體" panose="020B0604030504040204" pitchFamily="34" charset="-120"/>
              <a:ea typeface="微軟正黑體" panose="020B0604030504040204" pitchFamily="34" charset="-120"/>
            </a:endParaRPr>
          </a:p>
          <a:p>
            <a:endParaRPr lang="zh-TW" altLang="en-US" sz="20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600210293"/>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884190"/>
            <a:ext cx="430887" cy="193899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伍、應繳交資料說明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046988"/>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文創產業實習結束後應繳交資料說明</a:t>
            </a:r>
          </a:p>
          <a:p>
            <a:endParaRPr lang="en-US" altLang="zh-TW" sz="2600" b="1" dirty="0">
              <a:solidFill>
                <a:srgbClr val="FF6600"/>
              </a:solidFill>
              <a:latin typeface="微軟正黑體" panose="020B0604030504040204" pitchFamily="34" charset="-120"/>
              <a:ea typeface="微軟正黑體" panose="020B0604030504040204" pitchFamily="34" charset="-120"/>
            </a:endParaRPr>
          </a:p>
          <a:p>
            <a:pPr>
              <a:lnSpc>
                <a:spcPct val="150000"/>
              </a:lnSpc>
            </a:pPr>
            <a:r>
              <a:rPr lang="zh-TW" altLang="en-US" sz="2000" dirty="0">
                <a:latin typeface="微軟正黑體" panose="020B0604030504040204" pitchFamily="34" charset="-120"/>
                <a:ea typeface="微軟正黑體" panose="020B0604030504040204" pitchFamily="34" charset="-120"/>
              </a:rPr>
              <a:t>文化設計與行銷系校外實習心得報告書要求：</a:t>
            </a:r>
            <a:endParaRPr lang="en-US" altLang="zh-TW" sz="2000" dirty="0">
              <a:latin typeface="微軟正黑體" panose="020B0604030504040204" pitchFamily="34" charset="-120"/>
              <a:ea typeface="微軟正黑體" panose="020B0604030504040204" pitchFamily="34" charset="-120"/>
            </a:endParaRPr>
          </a:p>
          <a:p>
            <a:pPr marL="265113" indent="-265113" algn="just">
              <a:lnSpc>
                <a:spcPct val="150000"/>
              </a:lnSpc>
              <a:buFont typeface="+mj-lt"/>
              <a:buAutoNum type="arabicPeriod"/>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修課同學必須在實習結束後一週內，繳交期末實習報告電子檔給系上指導老師，紙本開學一周內繳交。逾期無法給予學分。</a:t>
            </a:r>
          </a:p>
          <a:p>
            <a:pPr algn="just">
              <a:lnSpc>
                <a:spcPct val="150000"/>
              </a:lnSpc>
            </a:pPr>
            <a:endParaRPr lang="zh-TW" altLang="en-US" sz="2000" dirty="0">
              <a:latin typeface="微軟正黑體" panose="020B0604030504040204" pitchFamily="34" charset="-120"/>
              <a:ea typeface="微軟正黑體" panose="020B0604030504040204" pitchFamily="34" charset="-120"/>
            </a:endParaRPr>
          </a:p>
          <a:p>
            <a:endParaRPr lang="zh-TW" altLang="en-US" sz="20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188638721"/>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279888"/>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884190"/>
            <a:ext cx="430887" cy="193899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伍、應繳交資料說明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124206"/>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文創產業實習結束後應繳交資料說明</a:t>
            </a:r>
          </a:p>
          <a:p>
            <a:endParaRPr lang="en-US" altLang="zh-TW" sz="2600" b="1" dirty="0">
              <a:solidFill>
                <a:srgbClr val="FF6600"/>
              </a:solidFill>
              <a:latin typeface="微軟正黑體" panose="020B0604030504040204" pitchFamily="34" charset="-120"/>
              <a:ea typeface="微軟正黑體" panose="020B0604030504040204" pitchFamily="34" charset="-120"/>
            </a:endParaRPr>
          </a:p>
          <a:p>
            <a:pPr>
              <a:lnSpc>
                <a:spcPct val="150000"/>
              </a:lnSpc>
            </a:pPr>
            <a:r>
              <a:rPr lang="zh-TW" altLang="en-US" sz="2000" dirty="0">
                <a:latin typeface="微軟正黑體" panose="020B0604030504040204" pitchFamily="34" charset="-120"/>
                <a:ea typeface="微軟正黑體" panose="020B0604030504040204" pitchFamily="34" charset="-120"/>
              </a:rPr>
              <a:t>文化設計與行銷系校外實習心得報告書要求：</a:t>
            </a:r>
            <a:endParaRPr lang="en-US" altLang="zh-TW" sz="2000" dirty="0">
              <a:latin typeface="微軟正黑體" panose="020B0604030504040204" pitchFamily="34" charset="-120"/>
              <a:ea typeface="微軟正黑體" panose="020B0604030504040204" pitchFamily="34" charset="-120"/>
            </a:endParaRPr>
          </a:p>
          <a:p>
            <a:pPr marL="265113" indent="-265113" algn="just">
              <a:lnSpc>
                <a:spcPct val="150000"/>
              </a:lnSpc>
              <a:buFont typeface="+mj-lt"/>
              <a:buAutoNum type="arabicPeriod" startAt="2"/>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期末實習報告字數須至少三千字（不含附件）。需有封面、目錄，格式如下：</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indent="265113" algn="just">
              <a:lnSpc>
                <a:spcPct val="150000"/>
              </a:lnSpc>
            </a:pP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(1)</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實習負責工作說明：</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804863" indent="-265113" algn="just">
              <a:lnSpc>
                <a:spcPct val="150000"/>
              </a:lnSpc>
              <a:buFont typeface="Wingdings" panose="05000000000000000000" pitchFamily="2" charset="2"/>
              <a:buAutoNum type="circleNumWdWhitePlain"/>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實習機構之簡介</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含組織圖，限</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500</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字以內</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p>
          <a:p>
            <a:pPr marL="804863" indent="-265113" algn="just">
              <a:lnSpc>
                <a:spcPct val="150000"/>
              </a:lnSpc>
              <a:buFont typeface="Wingdings" panose="05000000000000000000" pitchFamily="2" charset="2"/>
              <a:buAutoNum type="circleNumWdWhitePlain"/>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工作內容及作業流程</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含前置作業</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p>
          <a:p>
            <a:pPr marL="804863" indent="-265113" algn="just">
              <a:lnSpc>
                <a:spcPct val="150000"/>
              </a:lnSpc>
              <a:buFont typeface="Wingdings" panose="05000000000000000000" pitchFamily="2" charset="2"/>
              <a:buAutoNum type="circleNumWdWhitePlain"/>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工作實際成果</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可附企畫書、活動照片、設計成果、執行成果</a:t>
            </a: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a:t>
            </a:r>
            <a:endPar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1797294176"/>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279888"/>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884190"/>
            <a:ext cx="430887" cy="193899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伍、應繳交資料說明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067652"/>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文創產業實習結束後應繳交資料說明</a:t>
            </a:r>
          </a:p>
          <a:p>
            <a:endParaRPr lang="en-US" altLang="zh-TW" sz="2600" b="1" dirty="0">
              <a:solidFill>
                <a:srgbClr val="FF6600"/>
              </a:solidFill>
              <a:latin typeface="微軟正黑體" panose="020B0604030504040204" pitchFamily="34" charset="-120"/>
              <a:ea typeface="微軟正黑體" panose="020B0604030504040204" pitchFamily="34" charset="-120"/>
            </a:endParaRPr>
          </a:p>
          <a:p>
            <a:pPr indent="265113" algn="just">
              <a:lnSpc>
                <a:spcPct val="150000"/>
              </a:lnSpc>
            </a:pP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(2)</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實習所得：</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539750" algn="just">
              <a:lnSpc>
                <a:spcPct val="150000"/>
              </a:lnSpc>
            </a:pP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個人由實習過程中獲得的①專業知識、能力②職場倫理與責任感③應對進退、溝通與解決問題之能力等）</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539750" algn="just">
              <a:lnSpc>
                <a:spcPct val="150000"/>
              </a:lnSpc>
            </a:pP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539750" indent="-274638" algn="just">
              <a:lnSpc>
                <a:spcPct val="150000"/>
              </a:lnSpc>
            </a:pP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(3)</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對系上課程規劃的建議（請說明課程及建議理由）</a:t>
            </a:r>
            <a:endPar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539750" indent="-274638" algn="just">
              <a:lnSpc>
                <a:spcPct val="150000"/>
              </a:lnSpc>
            </a:pPr>
            <a:endPar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endParaRPr>
          </a:p>
          <a:p>
            <a:pPr marL="539750" indent="-274638" algn="just">
              <a:lnSpc>
                <a:spcPct val="150000"/>
              </a:lnSpc>
            </a:pPr>
            <a:r>
              <a:rPr lang="en-US" altLang="zh-TW" sz="2000" dirty="0">
                <a:latin typeface="微軟正黑體" panose="020B0604030504040204" pitchFamily="34" charset="-120"/>
                <a:ea typeface="微軟正黑體" panose="020B0604030504040204" pitchFamily="34" charset="-120"/>
                <a:cs typeface="Times New Roman" panose="02020603050405020304" pitchFamily="18" charset="0"/>
              </a:rPr>
              <a:t>(4)</a:t>
            </a:r>
            <a:r>
              <a:rPr lang="zh-TW" altLang="en-US" sz="2000" dirty="0">
                <a:latin typeface="微軟正黑體" panose="020B0604030504040204" pitchFamily="34" charset="-120"/>
                <a:ea typeface="微軟正黑體" panose="020B0604030504040204" pitchFamily="34" charset="-120"/>
                <a:cs typeface="Times New Roman" panose="02020603050405020304" pitchFamily="18" charset="0"/>
              </a:rPr>
              <a:t>其他可自行增補</a:t>
            </a:r>
          </a:p>
        </p:txBody>
      </p:sp>
    </p:spTree>
    <p:extLst>
      <p:ext uri="{BB962C8B-B14F-4D97-AF65-F5344CB8AC3E}">
        <p14:creationId xmlns:p14="http://schemas.microsoft.com/office/powerpoint/2010/main" val="1946394995"/>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279888"/>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884190"/>
            <a:ext cx="430887" cy="193899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陸、應繳交資料說明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92443"/>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校外實習繳交文件明細</a:t>
            </a:r>
          </a:p>
        </p:txBody>
      </p:sp>
      <p:graphicFrame>
        <p:nvGraphicFramePr>
          <p:cNvPr id="3" name="表格 3">
            <a:extLst>
              <a:ext uri="{FF2B5EF4-FFF2-40B4-BE49-F238E27FC236}">
                <a16:creationId xmlns:a16="http://schemas.microsoft.com/office/drawing/2014/main" id="{89C61815-B8F4-2691-F936-90142DE53BFC}"/>
              </a:ext>
            </a:extLst>
          </p:cNvPr>
          <p:cNvGraphicFramePr>
            <a:graphicFrameLocks noGrp="1"/>
          </p:cNvGraphicFramePr>
          <p:nvPr>
            <p:extLst>
              <p:ext uri="{D42A27DB-BD31-4B8C-83A1-F6EECF244321}">
                <p14:modId xmlns:p14="http://schemas.microsoft.com/office/powerpoint/2010/main" val="2275922639"/>
              </p:ext>
            </p:extLst>
          </p:nvPr>
        </p:nvGraphicFramePr>
        <p:xfrm>
          <a:off x="734645" y="1082406"/>
          <a:ext cx="7776859" cy="3564000"/>
        </p:xfrm>
        <a:graphic>
          <a:graphicData uri="http://schemas.openxmlformats.org/drawingml/2006/table">
            <a:tbl>
              <a:tblPr firstRow="1" bandRow="1">
                <a:tableStyleId>{5C22544A-7EE6-4342-B048-85BDC9FD1C3A}</a:tableStyleId>
              </a:tblPr>
              <a:tblGrid>
                <a:gridCol w="461109">
                  <a:extLst>
                    <a:ext uri="{9D8B030D-6E8A-4147-A177-3AD203B41FA5}">
                      <a16:colId xmlns:a16="http://schemas.microsoft.com/office/drawing/2014/main" val="612028799"/>
                    </a:ext>
                  </a:extLst>
                </a:gridCol>
                <a:gridCol w="5502031">
                  <a:extLst>
                    <a:ext uri="{9D8B030D-6E8A-4147-A177-3AD203B41FA5}">
                      <a16:colId xmlns:a16="http://schemas.microsoft.com/office/drawing/2014/main" val="2963852012"/>
                    </a:ext>
                  </a:extLst>
                </a:gridCol>
                <a:gridCol w="604573">
                  <a:extLst>
                    <a:ext uri="{9D8B030D-6E8A-4147-A177-3AD203B41FA5}">
                      <a16:colId xmlns:a16="http://schemas.microsoft.com/office/drawing/2014/main" val="3086756398"/>
                    </a:ext>
                  </a:extLst>
                </a:gridCol>
                <a:gridCol w="604573">
                  <a:extLst>
                    <a:ext uri="{9D8B030D-6E8A-4147-A177-3AD203B41FA5}">
                      <a16:colId xmlns:a16="http://schemas.microsoft.com/office/drawing/2014/main" val="1757233170"/>
                    </a:ext>
                  </a:extLst>
                </a:gridCol>
                <a:gridCol w="604573">
                  <a:extLst>
                    <a:ext uri="{9D8B030D-6E8A-4147-A177-3AD203B41FA5}">
                      <a16:colId xmlns:a16="http://schemas.microsoft.com/office/drawing/2014/main" val="2798717303"/>
                    </a:ext>
                  </a:extLst>
                </a:gridCol>
              </a:tblGrid>
              <a:tr h="396000">
                <a:tc>
                  <a:txBody>
                    <a:bodyPr/>
                    <a:lstStyle/>
                    <a:p>
                      <a:pPr algn="ctr"/>
                      <a:r>
                        <a:rPr lang="zh-TW" altLang="en-US" b="1" dirty="0">
                          <a:latin typeface="微軟正黑體" panose="020B0604030504040204" pitchFamily="34" charset="-120"/>
                          <a:ea typeface="微軟正黑體" panose="020B0604030504040204" pitchFamily="34" charset="-120"/>
                        </a:rPr>
                        <a:t>序</a:t>
                      </a:r>
                    </a:p>
                  </a:txBody>
                  <a:tcPr anchor="ctr">
                    <a:lnL w="12700" cap="flat" cmpd="sng" algn="ctr">
                      <a:solidFill>
                        <a:srgbClr val="FF9900"/>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tc>
                  <a:txBody>
                    <a:bodyPr/>
                    <a:lstStyle/>
                    <a:p>
                      <a:pPr algn="ctr"/>
                      <a:r>
                        <a:rPr lang="zh-TW" altLang="en-US" b="1" dirty="0">
                          <a:latin typeface="微軟正黑體" panose="020B0604030504040204" pitchFamily="34" charset="-120"/>
                          <a:ea typeface="微軟正黑體" panose="020B0604030504040204" pitchFamily="34" charset="-120"/>
                        </a:rPr>
                        <a:t>表單名稱</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tc>
                  <a:txBody>
                    <a:bodyPr/>
                    <a:lstStyle/>
                    <a:p>
                      <a:pPr algn="ctr"/>
                      <a:r>
                        <a:rPr lang="zh-TW" altLang="en-US" b="1" dirty="0">
                          <a:latin typeface="微軟正黑體" panose="020B0604030504040204" pitchFamily="34" charset="-120"/>
                          <a:ea typeface="微軟正黑體" panose="020B0604030504040204" pitchFamily="34" charset="-120"/>
                        </a:rPr>
                        <a:t>機構</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tc>
                  <a:txBody>
                    <a:bodyPr/>
                    <a:lstStyle/>
                    <a:p>
                      <a:pPr algn="ctr"/>
                      <a:r>
                        <a:rPr lang="zh-TW" altLang="en-US" b="1" dirty="0">
                          <a:latin typeface="微軟正黑體" panose="020B0604030504040204" pitchFamily="34" charset="-120"/>
                          <a:ea typeface="微軟正黑體" panose="020B0604030504040204" pitchFamily="34" charset="-120"/>
                        </a:rPr>
                        <a:t>學生</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tc>
                  <a:txBody>
                    <a:bodyPr/>
                    <a:lstStyle/>
                    <a:p>
                      <a:pPr algn="ctr"/>
                      <a:r>
                        <a:rPr lang="zh-TW" altLang="en-US" b="1" dirty="0">
                          <a:latin typeface="微軟正黑體" panose="020B0604030504040204" pitchFamily="34" charset="-120"/>
                          <a:ea typeface="微軟正黑體" panose="020B0604030504040204" pitchFamily="34" charset="-120"/>
                        </a:rPr>
                        <a:t>老師</a:t>
                      </a:r>
                    </a:p>
                  </a:txBody>
                  <a:tcPr anchor="ctr">
                    <a:lnL w="12700" cap="flat" cmpd="sng" algn="ctr">
                      <a:solidFill>
                        <a:schemeClr val="bg1"/>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extLst>
                  <a:ext uri="{0D108BD9-81ED-4DB2-BD59-A6C34878D82A}">
                    <a16:rowId xmlns:a16="http://schemas.microsoft.com/office/drawing/2014/main" val="2308073334"/>
                  </a:ext>
                </a:extLst>
              </a:tr>
              <a:tr h="396000">
                <a:tc gridSpan="5">
                  <a:txBody>
                    <a:bodyPr/>
                    <a:lstStyle/>
                    <a:p>
                      <a:pPr algn="ctr"/>
                      <a:r>
                        <a:rPr lang="zh-TW" altLang="en-US" b="1" dirty="0">
                          <a:solidFill>
                            <a:srgbClr val="0000FF"/>
                          </a:solidFill>
                          <a:latin typeface="微軟正黑體" panose="020B0604030504040204" pitchFamily="34" charset="-120"/>
                          <a:ea typeface="微軟正黑體" panose="020B0604030504040204" pitchFamily="34" charset="-120"/>
                        </a:rPr>
                        <a:t>實習前</a:t>
                      </a: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hMerge="1">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hMerge="1">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hMerge="1">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hMerge="1">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927563887"/>
                  </a:ext>
                </a:extLst>
              </a:tr>
              <a:tr h="396000">
                <a:tc>
                  <a:txBody>
                    <a:bodyPr/>
                    <a:lstStyle/>
                    <a:p>
                      <a:pPr algn="ctr"/>
                      <a:r>
                        <a:rPr lang="en-US" altLang="zh-TW" b="0" dirty="0">
                          <a:latin typeface="微軟正黑體" panose="020B0604030504040204" pitchFamily="34" charset="-120"/>
                          <a:ea typeface="微軟正黑體" panose="020B0604030504040204" pitchFamily="34" charset="-120"/>
                        </a:rPr>
                        <a:t>1</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spcAft>
                          <a:spcPts val="0"/>
                        </a:spcAft>
                      </a:pPr>
                      <a:r>
                        <a:rPr lang="zh-TW" sz="1400" b="0" kern="100" dirty="0">
                          <a:effectLst/>
                          <a:latin typeface="微軟正黑體" panose="020B0604030504040204" pitchFamily="34" charset="-120"/>
                          <a:ea typeface="微軟正黑體" panose="020B0604030504040204" pitchFamily="34" charset="-120"/>
                        </a:rPr>
                        <a:t>附件</a:t>
                      </a:r>
                      <a:r>
                        <a:rPr lang="en-US" sz="1400" b="0" kern="100" dirty="0">
                          <a:effectLst/>
                          <a:latin typeface="微軟正黑體" panose="020B0604030504040204" pitchFamily="34" charset="-120"/>
                          <a:ea typeface="微軟正黑體" panose="020B0604030504040204" pitchFamily="34" charset="-120"/>
                        </a:rPr>
                        <a:t>1_</a:t>
                      </a:r>
                      <a:r>
                        <a:rPr lang="zh-TW" sz="1400" b="0" kern="100" dirty="0">
                          <a:effectLst/>
                          <a:latin typeface="微軟正黑體" panose="020B0604030504040204" pitchFamily="34" charset="-120"/>
                          <a:ea typeface="微軟正黑體" panose="020B0604030504040204" pitchFamily="34" charset="-120"/>
                        </a:rPr>
                        <a:t>弘光科技大學</a:t>
                      </a:r>
                      <a:r>
                        <a:rPr lang="zh-TW" altLang="en-US" sz="1400" b="0" kern="100" dirty="0">
                          <a:effectLst/>
                          <a:latin typeface="微軟正黑體" panose="020B0604030504040204" pitchFamily="34" charset="-120"/>
                          <a:ea typeface="微軟正黑體" panose="020B0604030504040204" pitchFamily="34" charset="-120"/>
                        </a:rPr>
                        <a:t>文化設計與行銷系</a:t>
                      </a:r>
                      <a:r>
                        <a:rPr lang="zh-TW" sz="1400" b="0" kern="100" dirty="0">
                          <a:effectLst/>
                          <a:latin typeface="微軟正黑體" panose="020B0604030504040204" pitchFamily="34" charset="-120"/>
                          <a:ea typeface="微軟正黑體" panose="020B0604030504040204" pitchFamily="34" charset="-120"/>
                        </a:rPr>
                        <a:t>校外實習機構初步評估表</a:t>
                      </a:r>
                    </a:p>
                  </a:txBody>
                  <a:tcPr marL="61943" marR="61943" marT="0" marB="0"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zh-TW" sz="1050" kern="100" dirty="0">
                        <a:effectLst/>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2157469366"/>
                  </a:ext>
                </a:extLst>
              </a:tr>
              <a:tr h="396000">
                <a:tc>
                  <a:txBody>
                    <a:bodyPr/>
                    <a:lstStyle/>
                    <a:p>
                      <a:pPr algn="ctr"/>
                      <a:r>
                        <a:rPr lang="en-US" altLang="zh-TW" b="0" dirty="0">
                          <a:latin typeface="微軟正黑體" panose="020B0604030504040204" pitchFamily="34" charset="-120"/>
                          <a:ea typeface="微軟正黑體" panose="020B0604030504040204" pitchFamily="34" charset="-120"/>
                        </a:rPr>
                        <a:t>2</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spcAft>
                          <a:spcPts val="0"/>
                        </a:spcAft>
                      </a:pPr>
                      <a:r>
                        <a:rPr lang="zh-TW" sz="1400" b="0" kern="100" dirty="0">
                          <a:effectLst/>
                          <a:latin typeface="微軟正黑體" panose="020B0604030504040204" pitchFamily="34" charset="-120"/>
                          <a:ea typeface="微軟正黑體" panose="020B0604030504040204" pitchFamily="34" charset="-120"/>
                        </a:rPr>
                        <a:t>附件</a:t>
                      </a:r>
                      <a:r>
                        <a:rPr lang="en-US" sz="1400" b="0" kern="100" dirty="0">
                          <a:effectLst/>
                          <a:latin typeface="微軟正黑體" panose="020B0604030504040204" pitchFamily="34" charset="-120"/>
                          <a:ea typeface="微軟正黑體" panose="020B0604030504040204" pitchFamily="34" charset="-120"/>
                        </a:rPr>
                        <a:t>2_</a:t>
                      </a:r>
                      <a:r>
                        <a:rPr lang="zh-TW" sz="1400" b="0" kern="100" dirty="0">
                          <a:effectLst/>
                          <a:latin typeface="微軟正黑體" panose="020B0604030504040204" pitchFamily="34" charset="-120"/>
                          <a:ea typeface="微軟正黑體" panose="020B0604030504040204" pitchFamily="34" charset="-120"/>
                        </a:rPr>
                        <a:t>弘光科技大學實習機構基本資料表</a:t>
                      </a:r>
                    </a:p>
                  </a:txBody>
                  <a:tcPr marL="61943" marR="61943" marT="0" marB="0"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4024243570"/>
                  </a:ext>
                </a:extLst>
              </a:tr>
              <a:tr h="396000">
                <a:tc>
                  <a:txBody>
                    <a:bodyPr/>
                    <a:lstStyle/>
                    <a:p>
                      <a:pPr algn="ctr"/>
                      <a:r>
                        <a:rPr lang="en-US" altLang="zh-TW" b="0" dirty="0">
                          <a:latin typeface="微軟正黑體" panose="020B0604030504040204" pitchFamily="34" charset="-120"/>
                          <a:ea typeface="微軟正黑體" panose="020B0604030504040204" pitchFamily="34" charset="-120"/>
                        </a:rPr>
                        <a:t>3</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spcAft>
                          <a:spcPts val="0"/>
                        </a:spcAft>
                      </a:pPr>
                      <a:r>
                        <a:rPr lang="zh-TW" sz="1400" b="0" kern="100" dirty="0">
                          <a:effectLst/>
                          <a:latin typeface="微軟正黑體" panose="020B0604030504040204" pitchFamily="34" charset="-120"/>
                          <a:ea typeface="微軟正黑體" panose="020B0604030504040204" pitchFamily="34" charset="-120"/>
                        </a:rPr>
                        <a:t>附件</a:t>
                      </a:r>
                      <a:r>
                        <a:rPr lang="en-US" sz="1400" b="0" kern="100" dirty="0">
                          <a:effectLst/>
                          <a:latin typeface="微軟正黑體" panose="020B0604030504040204" pitchFamily="34" charset="-120"/>
                          <a:ea typeface="微軟正黑體" panose="020B0604030504040204" pitchFamily="34" charset="-120"/>
                        </a:rPr>
                        <a:t>3_</a:t>
                      </a:r>
                      <a:r>
                        <a:rPr lang="zh-TW" altLang="en-US" sz="1400" b="0" kern="100" dirty="0">
                          <a:effectLst/>
                          <a:latin typeface="微軟正黑體" panose="020B0604030504040204" pitchFamily="34" charset="-120"/>
                          <a:ea typeface="微軟正黑體" panose="020B0604030504040204" pitchFamily="34" charset="-120"/>
                        </a:rPr>
                        <a:t>文化設計與行銷系</a:t>
                      </a:r>
                      <a:r>
                        <a:rPr lang="zh-TW" sz="1400" b="0" kern="100" dirty="0">
                          <a:effectLst/>
                          <a:latin typeface="微軟正黑體" panose="020B0604030504040204" pitchFamily="34" charset="-120"/>
                          <a:ea typeface="微軟正黑體" panose="020B0604030504040204" pitchFamily="34" charset="-120"/>
                        </a:rPr>
                        <a:t>校外實習計畫書</a:t>
                      </a:r>
                    </a:p>
                  </a:txBody>
                  <a:tcPr marL="61943" marR="61943" marT="0" marB="0"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3509631904"/>
                  </a:ext>
                </a:extLst>
              </a:tr>
              <a:tr h="396000">
                <a:tc>
                  <a:txBody>
                    <a:bodyPr/>
                    <a:lstStyle/>
                    <a:p>
                      <a:pPr algn="ctr"/>
                      <a:r>
                        <a:rPr lang="en-US" altLang="zh-TW" b="0" dirty="0">
                          <a:latin typeface="微軟正黑體" panose="020B0604030504040204" pitchFamily="34" charset="-120"/>
                          <a:ea typeface="微軟正黑體" panose="020B0604030504040204" pitchFamily="34" charset="-120"/>
                        </a:rPr>
                        <a:t>4</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spcAft>
                          <a:spcPts val="0"/>
                        </a:spcAft>
                      </a:pPr>
                      <a:r>
                        <a:rPr lang="zh-TW" sz="1400" b="0" kern="100" dirty="0">
                          <a:effectLst/>
                          <a:latin typeface="微軟正黑體" panose="020B0604030504040204" pitchFamily="34" charset="-120"/>
                          <a:ea typeface="微軟正黑體" panose="020B0604030504040204" pitchFamily="34" charset="-120"/>
                        </a:rPr>
                        <a:t>附件</a:t>
                      </a:r>
                      <a:r>
                        <a:rPr lang="en-US" sz="1400" b="0" kern="100" dirty="0">
                          <a:effectLst/>
                          <a:latin typeface="微軟正黑體" panose="020B0604030504040204" pitchFamily="34" charset="-120"/>
                          <a:ea typeface="微軟正黑體" panose="020B0604030504040204" pitchFamily="34" charset="-120"/>
                        </a:rPr>
                        <a:t>4-1</a:t>
                      </a:r>
                      <a:r>
                        <a:rPr lang="zh-TW" sz="1400" b="0" kern="100" dirty="0">
                          <a:effectLst/>
                          <a:latin typeface="微軟正黑體" panose="020B0604030504040204" pitchFamily="34" charset="-120"/>
                          <a:ea typeface="微軟正黑體" panose="020B0604030504040204" pitchFamily="34" charset="-120"/>
                        </a:rPr>
                        <a:t>、</a:t>
                      </a:r>
                      <a:r>
                        <a:rPr lang="en-US" sz="1400" b="0" kern="100" dirty="0">
                          <a:effectLst/>
                          <a:latin typeface="微軟正黑體" panose="020B0604030504040204" pitchFamily="34" charset="-120"/>
                          <a:ea typeface="微軟正黑體" panose="020B0604030504040204" pitchFamily="34" charset="-120"/>
                        </a:rPr>
                        <a:t>4-2_</a:t>
                      </a:r>
                      <a:r>
                        <a:rPr lang="zh-TW" altLang="en-US" sz="1400" b="0" kern="100" dirty="0">
                          <a:effectLst/>
                          <a:latin typeface="微軟正黑體" panose="020B0604030504040204" pitchFamily="34" charset="-120"/>
                          <a:ea typeface="微軟正黑體" panose="020B0604030504040204" pitchFamily="34" charset="-120"/>
                        </a:rPr>
                        <a:t>文化設計與行銷系</a:t>
                      </a:r>
                      <a:r>
                        <a:rPr lang="zh-TW" sz="1400" b="0" kern="100" dirty="0">
                          <a:effectLst/>
                          <a:latin typeface="微軟正黑體" panose="020B0604030504040204" pitchFamily="34" charset="-120"/>
                          <a:ea typeface="微軟正黑體" panose="020B0604030504040204" pitchFamily="34" charset="-120"/>
                        </a:rPr>
                        <a:t>實習課程家長同意書</a:t>
                      </a:r>
                    </a:p>
                  </a:txBody>
                  <a:tcPr marL="61943" marR="61943" marT="0" marB="0"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269747288"/>
                  </a:ext>
                </a:extLst>
              </a:tr>
              <a:tr h="396000">
                <a:tc>
                  <a:txBody>
                    <a:bodyPr/>
                    <a:lstStyle/>
                    <a:p>
                      <a:pPr algn="ctr"/>
                      <a:r>
                        <a:rPr lang="en-US" altLang="zh-TW" b="0" dirty="0">
                          <a:latin typeface="微軟正黑體" panose="020B0604030504040204" pitchFamily="34" charset="-120"/>
                          <a:ea typeface="微軟正黑體" panose="020B0604030504040204" pitchFamily="34" charset="-120"/>
                        </a:rPr>
                        <a:t>5</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spcAft>
                          <a:spcPts val="0"/>
                        </a:spcAft>
                      </a:pPr>
                      <a:r>
                        <a:rPr lang="zh-TW" sz="1400" b="0" kern="100" dirty="0">
                          <a:effectLst/>
                          <a:latin typeface="微軟正黑體" panose="020B0604030504040204" pitchFamily="34" charset="-120"/>
                          <a:ea typeface="微軟正黑體" panose="020B0604030504040204" pitchFamily="34" charset="-120"/>
                        </a:rPr>
                        <a:t>附件</a:t>
                      </a:r>
                      <a:r>
                        <a:rPr lang="en-US" sz="1400" b="0" kern="100" dirty="0">
                          <a:effectLst/>
                          <a:latin typeface="微軟正黑體" panose="020B0604030504040204" pitchFamily="34" charset="-120"/>
                          <a:ea typeface="微軟正黑體" panose="020B0604030504040204" pitchFamily="34" charset="-120"/>
                        </a:rPr>
                        <a:t>5_</a:t>
                      </a:r>
                      <a:r>
                        <a:rPr lang="zh-TW" sz="1400" b="0" kern="100" dirty="0">
                          <a:effectLst/>
                          <a:latin typeface="微軟正黑體" panose="020B0604030504040204" pitchFamily="34" charset="-120"/>
                          <a:ea typeface="微軟正黑體" panose="020B0604030504040204" pitchFamily="34" charset="-120"/>
                        </a:rPr>
                        <a:t>弘光科技大學校外實習學生住宿環境自我評估紀錄表</a:t>
                      </a:r>
                    </a:p>
                  </a:txBody>
                  <a:tcPr marL="61943" marR="61943" marT="0" marB="0"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1808417694"/>
                  </a:ext>
                </a:extLst>
              </a:tr>
              <a:tr h="396000">
                <a:tc>
                  <a:txBody>
                    <a:bodyPr/>
                    <a:lstStyle/>
                    <a:p>
                      <a:pPr algn="ctr"/>
                      <a:r>
                        <a:rPr lang="en-US" altLang="zh-TW" b="0" dirty="0">
                          <a:latin typeface="微軟正黑體" panose="020B0604030504040204" pitchFamily="34" charset="-120"/>
                          <a:ea typeface="微軟正黑體" panose="020B0604030504040204" pitchFamily="34" charset="-120"/>
                        </a:rPr>
                        <a:t>6</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spcAft>
                          <a:spcPts val="0"/>
                        </a:spcAft>
                      </a:pPr>
                      <a:r>
                        <a:rPr lang="zh-TW" sz="1400" b="0" kern="100" dirty="0">
                          <a:effectLst/>
                          <a:latin typeface="微軟正黑體" panose="020B0604030504040204" pitchFamily="34" charset="-120"/>
                          <a:ea typeface="微軟正黑體" panose="020B0604030504040204" pitchFamily="34" charset="-120"/>
                        </a:rPr>
                        <a:t>附件</a:t>
                      </a:r>
                      <a:r>
                        <a:rPr lang="en-US" sz="1400" b="0" kern="100" dirty="0">
                          <a:effectLst/>
                          <a:latin typeface="微軟正黑體" panose="020B0604030504040204" pitchFamily="34" charset="-120"/>
                          <a:ea typeface="微軟正黑體" panose="020B0604030504040204" pitchFamily="34" charset="-120"/>
                        </a:rPr>
                        <a:t>6_</a:t>
                      </a:r>
                      <a:r>
                        <a:rPr lang="zh-TW" sz="1400" b="0" kern="100" dirty="0">
                          <a:effectLst/>
                          <a:latin typeface="微軟正黑體" panose="020B0604030504040204" pitchFamily="34" charset="-120"/>
                          <a:ea typeface="微軟正黑體" panose="020B0604030504040204" pitchFamily="34" charset="-120"/>
                        </a:rPr>
                        <a:t>弘光科技大學校外實習學生個別實習計畫</a:t>
                      </a:r>
                    </a:p>
                  </a:txBody>
                  <a:tcPr marL="61943" marR="61943" marT="0" marB="0"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3682452737"/>
                  </a:ext>
                </a:extLst>
              </a:tr>
              <a:tr h="396000">
                <a:tc>
                  <a:txBody>
                    <a:bodyPr/>
                    <a:lstStyle/>
                    <a:p>
                      <a:pPr algn="ctr"/>
                      <a:r>
                        <a:rPr lang="en-US" altLang="zh-TW" b="0" dirty="0">
                          <a:latin typeface="微軟正黑體" panose="020B0604030504040204" pitchFamily="34" charset="-120"/>
                          <a:ea typeface="微軟正黑體" panose="020B0604030504040204" pitchFamily="34" charset="-120"/>
                        </a:rPr>
                        <a:t>7</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spcAft>
                          <a:spcPts val="0"/>
                        </a:spcAft>
                      </a:pPr>
                      <a:r>
                        <a:rPr lang="zh-TW" sz="1400" b="0" kern="100" dirty="0">
                          <a:effectLst/>
                          <a:latin typeface="微軟正黑體" panose="020B0604030504040204" pitchFamily="34" charset="-120"/>
                          <a:ea typeface="微軟正黑體" panose="020B0604030504040204" pitchFamily="34" charset="-120"/>
                        </a:rPr>
                        <a:t>附件</a:t>
                      </a:r>
                      <a:r>
                        <a:rPr lang="en-US" sz="1400" b="0" kern="100" dirty="0">
                          <a:effectLst/>
                          <a:latin typeface="微軟正黑體" panose="020B0604030504040204" pitchFamily="34" charset="-120"/>
                          <a:ea typeface="微軟正黑體" panose="020B0604030504040204" pitchFamily="34" charset="-120"/>
                        </a:rPr>
                        <a:t>22_</a:t>
                      </a:r>
                      <a:r>
                        <a:rPr lang="zh-TW" sz="1400" b="0" kern="100" dirty="0">
                          <a:effectLst/>
                          <a:latin typeface="微軟正黑體" panose="020B0604030504040204" pitchFamily="34" charset="-120"/>
                          <a:ea typeface="微軟正黑體" panose="020B0604030504040204" pitchFamily="34" charset="-120"/>
                        </a:rPr>
                        <a:t>弘光科技大學學生校外實習合約書</a:t>
                      </a:r>
                    </a:p>
                  </a:txBody>
                  <a:tcPr marL="61943" marR="61943" marT="0" marB="0"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1796173726"/>
                  </a:ext>
                </a:extLst>
              </a:tr>
            </a:tbl>
          </a:graphicData>
        </a:graphic>
      </p:graphicFrame>
    </p:spTree>
    <p:extLst>
      <p:ext uri="{BB962C8B-B14F-4D97-AF65-F5344CB8AC3E}">
        <p14:creationId xmlns:p14="http://schemas.microsoft.com/office/powerpoint/2010/main" val="259694270"/>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279888"/>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884190"/>
            <a:ext cx="430887" cy="193899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陸、應繳交資料說明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92443"/>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校外實習繳交文件明細</a:t>
            </a:r>
          </a:p>
        </p:txBody>
      </p:sp>
      <p:graphicFrame>
        <p:nvGraphicFramePr>
          <p:cNvPr id="3" name="表格 3">
            <a:extLst>
              <a:ext uri="{FF2B5EF4-FFF2-40B4-BE49-F238E27FC236}">
                <a16:creationId xmlns:a16="http://schemas.microsoft.com/office/drawing/2014/main" id="{89C61815-B8F4-2691-F936-90142DE53BFC}"/>
              </a:ext>
            </a:extLst>
          </p:cNvPr>
          <p:cNvGraphicFramePr>
            <a:graphicFrameLocks noGrp="1"/>
          </p:cNvGraphicFramePr>
          <p:nvPr>
            <p:extLst>
              <p:ext uri="{D42A27DB-BD31-4B8C-83A1-F6EECF244321}">
                <p14:modId xmlns:p14="http://schemas.microsoft.com/office/powerpoint/2010/main" val="3909613076"/>
              </p:ext>
            </p:extLst>
          </p:nvPr>
        </p:nvGraphicFramePr>
        <p:xfrm>
          <a:off x="734645" y="1082406"/>
          <a:ext cx="7776859" cy="1980000"/>
        </p:xfrm>
        <a:graphic>
          <a:graphicData uri="http://schemas.openxmlformats.org/drawingml/2006/table">
            <a:tbl>
              <a:tblPr firstRow="1" bandRow="1">
                <a:tableStyleId>{5C22544A-7EE6-4342-B048-85BDC9FD1C3A}</a:tableStyleId>
              </a:tblPr>
              <a:tblGrid>
                <a:gridCol w="461109">
                  <a:extLst>
                    <a:ext uri="{9D8B030D-6E8A-4147-A177-3AD203B41FA5}">
                      <a16:colId xmlns:a16="http://schemas.microsoft.com/office/drawing/2014/main" val="612028799"/>
                    </a:ext>
                  </a:extLst>
                </a:gridCol>
                <a:gridCol w="5502031">
                  <a:extLst>
                    <a:ext uri="{9D8B030D-6E8A-4147-A177-3AD203B41FA5}">
                      <a16:colId xmlns:a16="http://schemas.microsoft.com/office/drawing/2014/main" val="2963852012"/>
                    </a:ext>
                  </a:extLst>
                </a:gridCol>
                <a:gridCol w="604573">
                  <a:extLst>
                    <a:ext uri="{9D8B030D-6E8A-4147-A177-3AD203B41FA5}">
                      <a16:colId xmlns:a16="http://schemas.microsoft.com/office/drawing/2014/main" val="3086756398"/>
                    </a:ext>
                  </a:extLst>
                </a:gridCol>
                <a:gridCol w="604573">
                  <a:extLst>
                    <a:ext uri="{9D8B030D-6E8A-4147-A177-3AD203B41FA5}">
                      <a16:colId xmlns:a16="http://schemas.microsoft.com/office/drawing/2014/main" val="1757233170"/>
                    </a:ext>
                  </a:extLst>
                </a:gridCol>
                <a:gridCol w="604573">
                  <a:extLst>
                    <a:ext uri="{9D8B030D-6E8A-4147-A177-3AD203B41FA5}">
                      <a16:colId xmlns:a16="http://schemas.microsoft.com/office/drawing/2014/main" val="2798717303"/>
                    </a:ext>
                  </a:extLst>
                </a:gridCol>
              </a:tblGrid>
              <a:tr h="396000">
                <a:tc>
                  <a:txBody>
                    <a:bodyPr/>
                    <a:lstStyle/>
                    <a:p>
                      <a:pPr algn="ctr"/>
                      <a:r>
                        <a:rPr lang="zh-TW" altLang="en-US" b="1" dirty="0">
                          <a:latin typeface="微軟正黑體" panose="020B0604030504040204" pitchFamily="34" charset="-120"/>
                          <a:ea typeface="微軟正黑體" panose="020B0604030504040204" pitchFamily="34" charset="-120"/>
                        </a:rPr>
                        <a:t>序</a:t>
                      </a:r>
                    </a:p>
                  </a:txBody>
                  <a:tcPr anchor="ctr">
                    <a:lnL w="12700" cap="flat" cmpd="sng" algn="ctr">
                      <a:solidFill>
                        <a:srgbClr val="FF9900"/>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tc>
                  <a:txBody>
                    <a:bodyPr/>
                    <a:lstStyle/>
                    <a:p>
                      <a:pPr algn="ctr"/>
                      <a:r>
                        <a:rPr lang="zh-TW" altLang="en-US" b="1" dirty="0">
                          <a:latin typeface="微軟正黑體" panose="020B0604030504040204" pitchFamily="34" charset="-120"/>
                          <a:ea typeface="微軟正黑體" panose="020B0604030504040204" pitchFamily="34" charset="-120"/>
                        </a:rPr>
                        <a:t>表單名稱</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tc>
                  <a:txBody>
                    <a:bodyPr/>
                    <a:lstStyle/>
                    <a:p>
                      <a:pPr algn="ctr"/>
                      <a:r>
                        <a:rPr lang="zh-TW" altLang="en-US" b="1" dirty="0">
                          <a:latin typeface="微軟正黑體" panose="020B0604030504040204" pitchFamily="34" charset="-120"/>
                          <a:ea typeface="微軟正黑體" panose="020B0604030504040204" pitchFamily="34" charset="-120"/>
                        </a:rPr>
                        <a:t>機構</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tc>
                  <a:txBody>
                    <a:bodyPr/>
                    <a:lstStyle/>
                    <a:p>
                      <a:pPr algn="ctr"/>
                      <a:r>
                        <a:rPr lang="zh-TW" altLang="en-US" b="1" dirty="0">
                          <a:latin typeface="微軟正黑體" panose="020B0604030504040204" pitchFamily="34" charset="-120"/>
                          <a:ea typeface="微軟正黑體" panose="020B0604030504040204" pitchFamily="34" charset="-120"/>
                        </a:rPr>
                        <a:t>學生</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tc>
                  <a:txBody>
                    <a:bodyPr/>
                    <a:lstStyle/>
                    <a:p>
                      <a:pPr algn="ctr"/>
                      <a:r>
                        <a:rPr lang="zh-TW" altLang="en-US" b="1" dirty="0">
                          <a:latin typeface="微軟正黑體" panose="020B0604030504040204" pitchFamily="34" charset="-120"/>
                          <a:ea typeface="微軟正黑體" panose="020B0604030504040204" pitchFamily="34" charset="-120"/>
                        </a:rPr>
                        <a:t>老師</a:t>
                      </a:r>
                    </a:p>
                  </a:txBody>
                  <a:tcPr anchor="ctr">
                    <a:lnL w="12700" cap="flat" cmpd="sng" algn="ctr">
                      <a:solidFill>
                        <a:schemeClr val="bg1"/>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extLst>
                  <a:ext uri="{0D108BD9-81ED-4DB2-BD59-A6C34878D82A}">
                    <a16:rowId xmlns:a16="http://schemas.microsoft.com/office/drawing/2014/main" val="2308073334"/>
                  </a:ext>
                </a:extLst>
              </a:tr>
              <a:tr h="396000">
                <a:tc gridSpan="5">
                  <a:txBody>
                    <a:bodyPr/>
                    <a:lstStyle/>
                    <a:p>
                      <a:pPr algn="ctr"/>
                      <a:r>
                        <a:rPr lang="zh-TW" altLang="en-US" b="1" dirty="0">
                          <a:solidFill>
                            <a:srgbClr val="0000FF"/>
                          </a:solidFill>
                          <a:latin typeface="微軟正黑體" panose="020B0604030504040204" pitchFamily="34" charset="-120"/>
                          <a:ea typeface="微軟正黑體" panose="020B0604030504040204" pitchFamily="34" charset="-120"/>
                        </a:rPr>
                        <a:t>實習中</a:t>
                      </a: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hMerge="1">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hMerge="1">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hMerge="1">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hMerge="1">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927563887"/>
                  </a:ext>
                </a:extLst>
              </a:tr>
              <a:tr h="396000">
                <a:tc>
                  <a:txBody>
                    <a:bodyPr/>
                    <a:lstStyle/>
                    <a:p>
                      <a:pPr algn="ctr"/>
                      <a:r>
                        <a:rPr lang="en-US" altLang="zh-TW" b="0" dirty="0">
                          <a:latin typeface="微軟正黑體" panose="020B0604030504040204" pitchFamily="34" charset="-120"/>
                          <a:ea typeface="微軟正黑體" panose="020B0604030504040204" pitchFamily="34" charset="-120"/>
                        </a:rPr>
                        <a:t>1</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spcAft>
                          <a:spcPts val="0"/>
                        </a:spcAft>
                      </a:pPr>
                      <a:r>
                        <a:rPr lang="zh-TW" sz="1400" kern="100" dirty="0">
                          <a:effectLst/>
                          <a:latin typeface="微軟正黑體" panose="020B0604030504040204" pitchFamily="34" charset="-120"/>
                          <a:ea typeface="微軟正黑體" panose="020B0604030504040204" pitchFamily="34" charset="-120"/>
                        </a:rPr>
                        <a:t>附件</a:t>
                      </a:r>
                      <a:r>
                        <a:rPr lang="en-US" sz="1400" kern="100" dirty="0">
                          <a:effectLst/>
                          <a:latin typeface="微軟正黑體" panose="020B0604030504040204" pitchFamily="34" charset="-120"/>
                          <a:ea typeface="微軟正黑體" panose="020B0604030504040204" pitchFamily="34" charset="-120"/>
                        </a:rPr>
                        <a:t>7-1_</a:t>
                      </a:r>
                      <a:r>
                        <a:rPr lang="zh-TW" altLang="en-US" sz="1400" kern="100" dirty="0">
                          <a:effectLst/>
                          <a:latin typeface="微軟正黑體" panose="020B0604030504040204" pitchFamily="34" charset="-120"/>
                          <a:ea typeface="微軟正黑體" panose="020B0604030504040204" pitchFamily="34" charset="-120"/>
                        </a:rPr>
                        <a:t>文化設計與行銷系</a:t>
                      </a:r>
                      <a:r>
                        <a:rPr lang="zh-TW" sz="1400" kern="100" dirty="0">
                          <a:effectLst/>
                          <a:latin typeface="微軟正黑體" panose="020B0604030504040204" pitchFamily="34" charset="-120"/>
                          <a:ea typeface="微軟正黑體" panose="020B0604030504040204" pitchFamily="34" charset="-120"/>
                        </a:rPr>
                        <a:t>校外實習學生訪視紀錄表</a:t>
                      </a:r>
                    </a:p>
                  </a:txBody>
                  <a:tcPr marL="68580" marR="68580" marT="0" marB="0"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zh-TW" sz="1050" kern="100" dirty="0">
                        <a:effectLst/>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2157469366"/>
                  </a:ext>
                </a:extLst>
              </a:tr>
              <a:tr h="396000">
                <a:tc>
                  <a:txBody>
                    <a:bodyPr/>
                    <a:lstStyle/>
                    <a:p>
                      <a:pPr algn="ctr"/>
                      <a:r>
                        <a:rPr lang="en-US" altLang="zh-TW" b="0" dirty="0">
                          <a:latin typeface="微軟正黑體" panose="020B0604030504040204" pitchFamily="34" charset="-120"/>
                          <a:ea typeface="微軟正黑體" panose="020B0604030504040204" pitchFamily="34" charset="-120"/>
                        </a:rPr>
                        <a:t>2</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spcAft>
                          <a:spcPts val="0"/>
                        </a:spcAft>
                      </a:pPr>
                      <a:r>
                        <a:rPr lang="zh-TW" sz="1400" kern="100" dirty="0">
                          <a:effectLst/>
                          <a:latin typeface="微軟正黑體" panose="020B0604030504040204" pitchFamily="34" charset="-120"/>
                          <a:ea typeface="微軟正黑體" panose="020B0604030504040204" pitchFamily="34" charset="-120"/>
                        </a:rPr>
                        <a:t>附件</a:t>
                      </a:r>
                      <a:r>
                        <a:rPr lang="en-US" sz="1400" kern="100" dirty="0">
                          <a:effectLst/>
                          <a:latin typeface="微軟正黑體" panose="020B0604030504040204" pitchFamily="34" charset="-120"/>
                          <a:ea typeface="微軟正黑體" panose="020B0604030504040204" pitchFamily="34" charset="-120"/>
                        </a:rPr>
                        <a:t>7-2_</a:t>
                      </a:r>
                      <a:r>
                        <a:rPr lang="zh-TW" sz="1400" kern="100" dirty="0">
                          <a:effectLst/>
                          <a:latin typeface="微軟正黑體" panose="020B0604030504040204" pitchFamily="34" charset="-120"/>
                          <a:ea typeface="微軟正黑體" panose="020B0604030504040204" pitchFamily="34" charset="-120"/>
                        </a:rPr>
                        <a:t>弘光科技大學學生校外實習機構訪視評估表</a:t>
                      </a:r>
                    </a:p>
                  </a:txBody>
                  <a:tcPr marL="68580" marR="68580" marT="0" marB="0"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4024243570"/>
                  </a:ext>
                </a:extLst>
              </a:tr>
              <a:tr h="396000">
                <a:tc>
                  <a:txBody>
                    <a:bodyPr/>
                    <a:lstStyle/>
                    <a:p>
                      <a:pPr algn="ctr"/>
                      <a:r>
                        <a:rPr lang="en-US" altLang="zh-TW" b="0" dirty="0">
                          <a:latin typeface="微軟正黑體" panose="020B0604030504040204" pitchFamily="34" charset="-120"/>
                          <a:ea typeface="微軟正黑體" panose="020B0604030504040204" pitchFamily="34" charset="-120"/>
                        </a:rPr>
                        <a:t>3</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spcAft>
                          <a:spcPts val="0"/>
                        </a:spcAft>
                      </a:pPr>
                      <a:r>
                        <a:rPr lang="zh-TW" sz="1400" kern="100" dirty="0">
                          <a:effectLst/>
                          <a:latin typeface="微軟正黑體" panose="020B0604030504040204" pitchFamily="34" charset="-120"/>
                          <a:ea typeface="微軟正黑體" panose="020B0604030504040204" pitchFamily="34" charset="-120"/>
                        </a:rPr>
                        <a:t>附件</a:t>
                      </a:r>
                      <a:r>
                        <a:rPr lang="en-US" sz="1400" kern="100" dirty="0">
                          <a:effectLst/>
                          <a:latin typeface="微軟正黑體" panose="020B0604030504040204" pitchFamily="34" charset="-120"/>
                          <a:ea typeface="微軟正黑體" panose="020B0604030504040204" pitchFamily="34" charset="-120"/>
                        </a:rPr>
                        <a:t>9_</a:t>
                      </a:r>
                      <a:r>
                        <a:rPr lang="zh-TW" altLang="en-US" sz="1400" kern="100" dirty="0">
                          <a:effectLst/>
                          <a:latin typeface="微軟正黑體" panose="020B0604030504040204" pitchFamily="34" charset="-120"/>
                          <a:ea typeface="微軟正黑體" panose="020B0604030504040204" pitchFamily="34" charset="-120"/>
                        </a:rPr>
                        <a:t>文化設計與行銷系</a:t>
                      </a:r>
                      <a:r>
                        <a:rPr lang="zh-TW" sz="1400" kern="100" dirty="0">
                          <a:effectLst/>
                          <a:latin typeface="微軟正黑體" panose="020B0604030504040204" pitchFamily="34" charset="-120"/>
                          <a:ea typeface="微軟正黑體" panose="020B0604030504040204" pitchFamily="34" charset="-120"/>
                        </a:rPr>
                        <a:t>實習工作週記暨時數紀錄表</a:t>
                      </a:r>
                      <a:r>
                        <a:rPr lang="en-US" sz="1400" kern="100" dirty="0">
                          <a:effectLst/>
                          <a:latin typeface="微軟正黑體" panose="020B0604030504040204" pitchFamily="34" charset="-120"/>
                          <a:ea typeface="微軟正黑體" panose="020B0604030504040204" pitchFamily="34" charset="-120"/>
                        </a:rPr>
                        <a:t>(</a:t>
                      </a:r>
                      <a:r>
                        <a:rPr lang="zh-TW" sz="1400" kern="100" dirty="0">
                          <a:effectLst/>
                          <a:latin typeface="微軟正黑體" panose="020B0604030504040204" pitchFamily="34" charset="-120"/>
                          <a:ea typeface="微軟正黑體" panose="020B0604030504040204" pitchFamily="34" charset="-120"/>
                        </a:rPr>
                        <a:t>填寫上傳</a:t>
                      </a:r>
                      <a:r>
                        <a:rPr lang="en-US" sz="1400" kern="100" dirty="0">
                          <a:effectLst/>
                          <a:latin typeface="微軟正黑體" panose="020B0604030504040204" pitchFamily="34" charset="-120"/>
                          <a:ea typeface="微軟正黑體" panose="020B0604030504040204" pitchFamily="34" charset="-120"/>
                        </a:rPr>
                        <a:t>)</a:t>
                      </a:r>
                      <a:endParaRPr lang="zh-TW" sz="1400" kern="100" dirty="0">
                        <a:effectLst/>
                        <a:latin typeface="微軟正黑體" panose="020B0604030504040204" pitchFamily="34" charset="-120"/>
                        <a:ea typeface="微軟正黑體" panose="020B0604030504040204" pitchFamily="34" charset="-120"/>
                      </a:endParaRPr>
                    </a:p>
                  </a:txBody>
                  <a:tcPr marL="68580" marR="68580" marT="0" marB="0"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3509631904"/>
                  </a:ext>
                </a:extLst>
              </a:tr>
            </a:tbl>
          </a:graphicData>
        </a:graphic>
      </p:graphicFrame>
    </p:spTree>
    <p:extLst>
      <p:ext uri="{BB962C8B-B14F-4D97-AF65-F5344CB8AC3E}">
        <p14:creationId xmlns:p14="http://schemas.microsoft.com/office/powerpoint/2010/main" val="4262042491"/>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279888"/>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884190"/>
            <a:ext cx="430887" cy="193899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陸、應繳交資料說明</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92443"/>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校外實習繳交文件明細</a:t>
            </a:r>
          </a:p>
        </p:txBody>
      </p:sp>
      <p:graphicFrame>
        <p:nvGraphicFramePr>
          <p:cNvPr id="3" name="表格 3">
            <a:extLst>
              <a:ext uri="{FF2B5EF4-FFF2-40B4-BE49-F238E27FC236}">
                <a16:creationId xmlns:a16="http://schemas.microsoft.com/office/drawing/2014/main" id="{89C61815-B8F4-2691-F936-90142DE53BFC}"/>
              </a:ext>
            </a:extLst>
          </p:cNvPr>
          <p:cNvGraphicFramePr>
            <a:graphicFrameLocks noGrp="1"/>
          </p:cNvGraphicFramePr>
          <p:nvPr>
            <p:extLst>
              <p:ext uri="{D42A27DB-BD31-4B8C-83A1-F6EECF244321}">
                <p14:modId xmlns:p14="http://schemas.microsoft.com/office/powerpoint/2010/main" val="3544153249"/>
              </p:ext>
            </p:extLst>
          </p:nvPr>
        </p:nvGraphicFramePr>
        <p:xfrm>
          <a:off x="734645" y="1082406"/>
          <a:ext cx="7776859" cy="3198720"/>
        </p:xfrm>
        <a:graphic>
          <a:graphicData uri="http://schemas.openxmlformats.org/drawingml/2006/table">
            <a:tbl>
              <a:tblPr firstRow="1" bandRow="1">
                <a:tableStyleId>{5C22544A-7EE6-4342-B048-85BDC9FD1C3A}</a:tableStyleId>
              </a:tblPr>
              <a:tblGrid>
                <a:gridCol w="461109">
                  <a:extLst>
                    <a:ext uri="{9D8B030D-6E8A-4147-A177-3AD203B41FA5}">
                      <a16:colId xmlns:a16="http://schemas.microsoft.com/office/drawing/2014/main" val="612028799"/>
                    </a:ext>
                  </a:extLst>
                </a:gridCol>
                <a:gridCol w="5502031">
                  <a:extLst>
                    <a:ext uri="{9D8B030D-6E8A-4147-A177-3AD203B41FA5}">
                      <a16:colId xmlns:a16="http://schemas.microsoft.com/office/drawing/2014/main" val="2963852012"/>
                    </a:ext>
                  </a:extLst>
                </a:gridCol>
                <a:gridCol w="604573">
                  <a:extLst>
                    <a:ext uri="{9D8B030D-6E8A-4147-A177-3AD203B41FA5}">
                      <a16:colId xmlns:a16="http://schemas.microsoft.com/office/drawing/2014/main" val="3086756398"/>
                    </a:ext>
                  </a:extLst>
                </a:gridCol>
                <a:gridCol w="604573">
                  <a:extLst>
                    <a:ext uri="{9D8B030D-6E8A-4147-A177-3AD203B41FA5}">
                      <a16:colId xmlns:a16="http://schemas.microsoft.com/office/drawing/2014/main" val="1757233170"/>
                    </a:ext>
                  </a:extLst>
                </a:gridCol>
                <a:gridCol w="604573">
                  <a:extLst>
                    <a:ext uri="{9D8B030D-6E8A-4147-A177-3AD203B41FA5}">
                      <a16:colId xmlns:a16="http://schemas.microsoft.com/office/drawing/2014/main" val="2798717303"/>
                    </a:ext>
                  </a:extLst>
                </a:gridCol>
              </a:tblGrid>
              <a:tr h="396000">
                <a:tc>
                  <a:txBody>
                    <a:bodyPr/>
                    <a:lstStyle/>
                    <a:p>
                      <a:pPr algn="ctr"/>
                      <a:r>
                        <a:rPr lang="zh-TW" altLang="en-US" b="1" dirty="0">
                          <a:latin typeface="微軟正黑體" panose="020B0604030504040204" pitchFamily="34" charset="-120"/>
                          <a:ea typeface="微軟正黑體" panose="020B0604030504040204" pitchFamily="34" charset="-120"/>
                        </a:rPr>
                        <a:t>序</a:t>
                      </a:r>
                    </a:p>
                  </a:txBody>
                  <a:tcPr anchor="ctr">
                    <a:lnL w="12700" cap="flat" cmpd="sng" algn="ctr">
                      <a:solidFill>
                        <a:srgbClr val="FF9900"/>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tc>
                  <a:txBody>
                    <a:bodyPr/>
                    <a:lstStyle/>
                    <a:p>
                      <a:pPr algn="ctr"/>
                      <a:r>
                        <a:rPr lang="zh-TW" altLang="en-US" b="1" dirty="0">
                          <a:latin typeface="微軟正黑體" panose="020B0604030504040204" pitchFamily="34" charset="-120"/>
                          <a:ea typeface="微軟正黑體" panose="020B0604030504040204" pitchFamily="34" charset="-120"/>
                        </a:rPr>
                        <a:t>表單名稱</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tc>
                  <a:txBody>
                    <a:bodyPr/>
                    <a:lstStyle/>
                    <a:p>
                      <a:pPr algn="ctr"/>
                      <a:r>
                        <a:rPr lang="zh-TW" altLang="en-US" b="1" dirty="0">
                          <a:latin typeface="微軟正黑體" panose="020B0604030504040204" pitchFamily="34" charset="-120"/>
                          <a:ea typeface="微軟正黑體" panose="020B0604030504040204" pitchFamily="34" charset="-120"/>
                        </a:rPr>
                        <a:t>機構</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tc>
                  <a:txBody>
                    <a:bodyPr/>
                    <a:lstStyle/>
                    <a:p>
                      <a:pPr algn="ctr"/>
                      <a:r>
                        <a:rPr lang="zh-TW" altLang="en-US" b="1" dirty="0">
                          <a:latin typeface="微軟正黑體" panose="020B0604030504040204" pitchFamily="34" charset="-120"/>
                          <a:ea typeface="微軟正黑體" panose="020B0604030504040204" pitchFamily="34" charset="-120"/>
                        </a:rPr>
                        <a:t>學生</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tc>
                  <a:txBody>
                    <a:bodyPr/>
                    <a:lstStyle/>
                    <a:p>
                      <a:pPr algn="ctr"/>
                      <a:r>
                        <a:rPr lang="zh-TW" altLang="en-US" b="1" dirty="0">
                          <a:latin typeface="微軟正黑體" panose="020B0604030504040204" pitchFamily="34" charset="-120"/>
                          <a:ea typeface="微軟正黑體" panose="020B0604030504040204" pitchFamily="34" charset="-120"/>
                        </a:rPr>
                        <a:t>老師</a:t>
                      </a:r>
                    </a:p>
                  </a:txBody>
                  <a:tcPr anchor="ctr">
                    <a:lnL w="12700" cap="flat" cmpd="sng" algn="ctr">
                      <a:solidFill>
                        <a:schemeClr val="bg1"/>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extLst>
                  <a:ext uri="{0D108BD9-81ED-4DB2-BD59-A6C34878D82A}">
                    <a16:rowId xmlns:a16="http://schemas.microsoft.com/office/drawing/2014/main" val="2308073334"/>
                  </a:ext>
                </a:extLst>
              </a:tr>
              <a:tr h="396000">
                <a:tc gridSpan="5">
                  <a:txBody>
                    <a:bodyPr/>
                    <a:lstStyle/>
                    <a:p>
                      <a:pPr algn="ctr"/>
                      <a:r>
                        <a:rPr lang="zh-TW" altLang="en-US" b="1" dirty="0">
                          <a:solidFill>
                            <a:srgbClr val="0000FF"/>
                          </a:solidFill>
                          <a:latin typeface="微軟正黑體" panose="020B0604030504040204" pitchFamily="34" charset="-120"/>
                          <a:ea typeface="微軟正黑體" panose="020B0604030504040204" pitchFamily="34" charset="-120"/>
                        </a:rPr>
                        <a:t>實習後</a:t>
                      </a: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hMerge="1">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hMerge="1">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hMerge="1">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hMerge="1">
                  <a:txBody>
                    <a:bodyPr/>
                    <a:lstStyle/>
                    <a:p>
                      <a:pPr algn="ctr"/>
                      <a:endParaRPr lang="zh-TW" altLang="en-US" b="1"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927563887"/>
                  </a:ext>
                </a:extLst>
              </a:tr>
              <a:tr h="396000">
                <a:tc>
                  <a:txBody>
                    <a:bodyPr/>
                    <a:lstStyle/>
                    <a:p>
                      <a:pPr algn="ctr"/>
                      <a:r>
                        <a:rPr lang="en-US" altLang="zh-TW" b="0" dirty="0">
                          <a:latin typeface="微軟正黑體" panose="020B0604030504040204" pitchFamily="34" charset="-120"/>
                          <a:ea typeface="微軟正黑體" panose="020B0604030504040204" pitchFamily="34" charset="-120"/>
                        </a:rPr>
                        <a:t>1</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spcAft>
                          <a:spcPts val="0"/>
                        </a:spcAft>
                      </a:pPr>
                      <a:r>
                        <a:rPr lang="zh-TW" sz="1400" kern="100" dirty="0">
                          <a:effectLst/>
                          <a:latin typeface="微軟正黑體" panose="020B0604030504040204" pitchFamily="34" charset="-120"/>
                          <a:ea typeface="微軟正黑體" panose="020B0604030504040204" pitchFamily="34" charset="-120"/>
                        </a:rPr>
                        <a:t>附件</a:t>
                      </a:r>
                      <a:r>
                        <a:rPr lang="en-US" sz="1400" kern="100" dirty="0">
                          <a:effectLst/>
                          <a:latin typeface="微軟正黑體" panose="020B0604030504040204" pitchFamily="34" charset="-120"/>
                          <a:ea typeface="微軟正黑體" panose="020B0604030504040204" pitchFamily="34" charset="-120"/>
                        </a:rPr>
                        <a:t>9_</a:t>
                      </a:r>
                      <a:r>
                        <a:rPr lang="zh-TW" altLang="en-US" sz="1400" kern="100" dirty="0">
                          <a:effectLst/>
                          <a:latin typeface="微軟正黑體" panose="020B0604030504040204" pitchFamily="34" charset="-120"/>
                          <a:ea typeface="微軟正黑體" panose="020B0604030504040204" pitchFamily="34" charset="-120"/>
                        </a:rPr>
                        <a:t>文化設計與行銷系</a:t>
                      </a:r>
                      <a:r>
                        <a:rPr lang="zh-TW" sz="1400" kern="100" dirty="0">
                          <a:effectLst/>
                          <a:latin typeface="微軟正黑體" panose="020B0604030504040204" pitchFamily="34" charset="-120"/>
                          <a:ea typeface="微軟正黑體" panose="020B0604030504040204" pitchFamily="34" charset="-120"/>
                        </a:rPr>
                        <a:t>實習工作週記暨時數紀錄表</a:t>
                      </a:r>
                      <a:r>
                        <a:rPr lang="en-US" sz="1400" kern="100" dirty="0">
                          <a:effectLst/>
                          <a:latin typeface="微軟正黑體" panose="020B0604030504040204" pitchFamily="34" charset="-120"/>
                          <a:ea typeface="微軟正黑體" panose="020B0604030504040204" pitchFamily="34" charset="-120"/>
                        </a:rPr>
                        <a:t>(</a:t>
                      </a:r>
                      <a:r>
                        <a:rPr lang="zh-TW" sz="1400" kern="100" dirty="0">
                          <a:effectLst/>
                          <a:latin typeface="微軟正黑體" panose="020B0604030504040204" pitchFamily="34" charset="-120"/>
                          <a:ea typeface="微軟正黑體" panose="020B0604030504040204" pitchFamily="34" charset="-120"/>
                        </a:rPr>
                        <a:t>印出簽名</a:t>
                      </a:r>
                      <a:r>
                        <a:rPr lang="en-US" sz="1400" kern="100" dirty="0">
                          <a:effectLst/>
                          <a:latin typeface="微軟正黑體" panose="020B0604030504040204" pitchFamily="34" charset="-120"/>
                          <a:ea typeface="微軟正黑體" panose="020B0604030504040204" pitchFamily="34" charset="-120"/>
                        </a:rPr>
                        <a:t>)</a:t>
                      </a:r>
                      <a:endParaRPr lang="zh-TW" sz="1400" kern="100" dirty="0">
                        <a:effectLst/>
                        <a:latin typeface="微軟正黑體" panose="020B0604030504040204" pitchFamily="34" charset="-120"/>
                        <a:ea typeface="微軟正黑體" panose="020B0604030504040204" pitchFamily="34" charset="-120"/>
                      </a:endParaRPr>
                    </a:p>
                  </a:txBody>
                  <a:tcPr marL="68580" marR="68580" marT="0" marB="0"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zh-TW" sz="1050" kern="100" dirty="0">
                        <a:effectLst/>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zh-TW" sz="1050" kern="100" dirty="0">
                        <a:effectLst/>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lang="zh-TW" altLang="zh-TW" sz="1050" kern="100" dirty="0">
                        <a:effectLst/>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2157469366"/>
                  </a:ext>
                </a:extLst>
              </a:tr>
              <a:tr h="396000">
                <a:tc>
                  <a:txBody>
                    <a:bodyPr/>
                    <a:lstStyle/>
                    <a:p>
                      <a:pPr algn="ctr"/>
                      <a:r>
                        <a:rPr lang="en-US" altLang="zh-TW" b="0" dirty="0">
                          <a:latin typeface="微軟正黑體" panose="020B0604030504040204" pitchFamily="34" charset="-120"/>
                          <a:ea typeface="微軟正黑體" panose="020B0604030504040204" pitchFamily="34" charset="-120"/>
                        </a:rPr>
                        <a:t>2</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spcAft>
                          <a:spcPts val="0"/>
                        </a:spcAft>
                      </a:pPr>
                      <a:r>
                        <a:rPr lang="zh-TW" sz="1400" kern="100" dirty="0">
                          <a:effectLst/>
                          <a:latin typeface="微軟正黑體" panose="020B0604030504040204" pitchFamily="34" charset="-120"/>
                          <a:ea typeface="微軟正黑體" panose="020B0604030504040204" pitchFamily="34" charset="-120"/>
                        </a:rPr>
                        <a:t>附件</a:t>
                      </a:r>
                      <a:r>
                        <a:rPr lang="en-US" sz="1400" kern="100" dirty="0">
                          <a:effectLst/>
                          <a:latin typeface="微軟正黑體" panose="020B0604030504040204" pitchFamily="34" charset="-120"/>
                          <a:ea typeface="微軟正黑體" panose="020B0604030504040204" pitchFamily="34" charset="-120"/>
                        </a:rPr>
                        <a:t>10_</a:t>
                      </a:r>
                      <a:r>
                        <a:rPr lang="zh-TW" altLang="en-US" sz="1400" kern="100" dirty="0">
                          <a:effectLst/>
                          <a:latin typeface="微軟正黑體" panose="020B0604030504040204" pitchFamily="34" charset="-120"/>
                          <a:ea typeface="微軟正黑體" panose="020B0604030504040204" pitchFamily="34" charset="-120"/>
                        </a:rPr>
                        <a:t>文化設計與行銷系</a:t>
                      </a:r>
                      <a:r>
                        <a:rPr lang="zh-TW" sz="1400" kern="100" dirty="0">
                          <a:effectLst/>
                          <a:latin typeface="微軟正黑體" panose="020B0604030504040204" pitchFamily="34" charset="-120"/>
                          <a:ea typeface="微軟正黑體" panose="020B0604030504040204" pitchFamily="34" charset="-120"/>
                        </a:rPr>
                        <a:t>校外實習學生滿意度與建議表</a:t>
                      </a:r>
                    </a:p>
                  </a:txBody>
                  <a:tcPr marL="68580" marR="68580" marT="0" marB="0"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zh-TW" sz="1050" kern="100" dirty="0">
                        <a:effectLst/>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4024243570"/>
                  </a:ext>
                </a:extLst>
              </a:tr>
              <a:tr h="396000">
                <a:tc>
                  <a:txBody>
                    <a:bodyPr/>
                    <a:lstStyle/>
                    <a:p>
                      <a:pPr algn="ctr"/>
                      <a:r>
                        <a:rPr lang="en-US" altLang="zh-TW" b="0" dirty="0">
                          <a:latin typeface="微軟正黑體" panose="020B0604030504040204" pitchFamily="34" charset="-120"/>
                          <a:ea typeface="微軟正黑體" panose="020B0604030504040204" pitchFamily="34" charset="-120"/>
                        </a:rPr>
                        <a:t>3</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spcAft>
                          <a:spcPts val="0"/>
                        </a:spcAft>
                      </a:pPr>
                      <a:r>
                        <a:rPr lang="zh-TW" altLang="en-US" sz="1400" kern="100" dirty="0">
                          <a:effectLst/>
                          <a:latin typeface="微軟正黑體" panose="020B0604030504040204" pitchFamily="34" charset="-120"/>
                          <a:ea typeface="微軟正黑體" panose="020B0604030504040204" pitchFamily="34" charset="-120"/>
                        </a:rPr>
                        <a:t>文化設計與行銷系</a:t>
                      </a:r>
                      <a:r>
                        <a:rPr lang="zh-TW" sz="1400" kern="100" dirty="0">
                          <a:effectLst/>
                          <a:latin typeface="微軟正黑體" panose="020B0604030504040204" pitchFamily="34" charset="-120"/>
                          <a:ea typeface="微軟正黑體" panose="020B0604030504040204" pitchFamily="34" charset="-120"/>
                        </a:rPr>
                        <a:t>校外實習書面報告</a:t>
                      </a:r>
                    </a:p>
                  </a:txBody>
                  <a:tcPr marL="68580" marR="68580" marT="0" marB="0"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zh-TW" sz="1050" kern="100" dirty="0">
                        <a:effectLst/>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3509631904"/>
                  </a:ext>
                </a:extLst>
              </a:tr>
              <a:tr h="396000">
                <a:tc>
                  <a:txBody>
                    <a:bodyPr/>
                    <a:lstStyle/>
                    <a:p>
                      <a:pPr algn="ctr"/>
                      <a:r>
                        <a:rPr lang="en-US" altLang="zh-TW" b="0" dirty="0">
                          <a:latin typeface="微軟正黑體" panose="020B0604030504040204" pitchFamily="34" charset="-120"/>
                          <a:ea typeface="微軟正黑體" panose="020B0604030504040204" pitchFamily="34" charset="-120"/>
                        </a:rPr>
                        <a:t>4</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spcAft>
                          <a:spcPts val="0"/>
                        </a:spcAft>
                      </a:pPr>
                      <a:r>
                        <a:rPr lang="zh-TW" sz="1400" kern="100" dirty="0">
                          <a:effectLst/>
                          <a:latin typeface="微軟正黑體" panose="020B0604030504040204" pitchFamily="34" charset="-120"/>
                          <a:ea typeface="微軟正黑體" panose="020B0604030504040204" pitchFamily="34" charset="-120"/>
                        </a:rPr>
                        <a:t>附件</a:t>
                      </a:r>
                      <a:r>
                        <a:rPr lang="en-US" sz="1400" kern="100" dirty="0">
                          <a:effectLst/>
                          <a:latin typeface="微軟正黑體" panose="020B0604030504040204" pitchFamily="34" charset="-120"/>
                          <a:ea typeface="微軟正黑體" panose="020B0604030504040204" pitchFamily="34" charset="-120"/>
                        </a:rPr>
                        <a:t>11-1_</a:t>
                      </a:r>
                      <a:r>
                        <a:rPr lang="zh-TW" sz="1400" kern="100" dirty="0">
                          <a:effectLst/>
                          <a:latin typeface="微軟正黑體" panose="020B0604030504040204" pitchFamily="34" charset="-120"/>
                          <a:ea typeface="微軟正黑體" panose="020B0604030504040204" pitchFamily="34" charset="-120"/>
                        </a:rPr>
                        <a:t>弘光科技大學</a:t>
                      </a:r>
                      <a:r>
                        <a:rPr lang="zh-TW" altLang="en-US" sz="1400" kern="100" dirty="0">
                          <a:effectLst/>
                          <a:latin typeface="微軟正黑體" panose="020B0604030504040204" pitchFamily="34" charset="-120"/>
                          <a:ea typeface="微軟正黑體" panose="020B0604030504040204" pitchFamily="34" charset="-120"/>
                        </a:rPr>
                        <a:t>文化設計與行銷系</a:t>
                      </a:r>
                      <a:r>
                        <a:rPr lang="zh-TW" sz="1400" kern="100" dirty="0">
                          <a:effectLst/>
                          <a:latin typeface="微軟正黑體" panose="020B0604030504040204" pitchFamily="34" charset="-120"/>
                          <a:ea typeface="微軟正黑體" panose="020B0604030504040204" pitchFamily="34" charset="-120"/>
                        </a:rPr>
                        <a:t>實習評分表</a:t>
                      </a:r>
                    </a:p>
                  </a:txBody>
                  <a:tcPr marL="68580" marR="68580" marT="0" marB="0"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zh-TW" sz="1050" kern="100" dirty="0">
                        <a:effectLst/>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269747288"/>
                  </a:ext>
                </a:extLst>
              </a:tr>
              <a:tr h="396000">
                <a:tc>
                  <a:txBody>
                    <a:bodyPr/>
                    <a:lstStyle/>
                    <a:p>
                      <a:pPr algn="ctr"/>
                      <a:r>
                        <a:rPr lang="en-US" altLang="zh-TW" b="0" dirty="0">
                          <a:latin typeface="微軟正黑體" panose="020B0604030504040204" pitchFamily="34" charset="-120"/>
                          <a:ea typeface="微軟正黑體" panose="020B0604030504040204" pitchFamily="34" charset="-120"/>
                        </a:rPr>
                        <a:t>5</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marL="304800" indent="-304800">
                        <a:spcAft>
                          <a:spcPts val="0"/>
                        </a:spcAft>
                      </a:pPr>
                      <a:r>
                        <a:rPr lang="zh-TW" sz="1400" kern="100" dirty="0">
                          <a:effectLst/>
                          <a:latin typeface="微軟正黑體" panose="020B0604030504040204" pitchFamily="34" charset="-120"/>
                          <a:ea typeface="微軟正黑體" panose="020B0604030504040204" pitchFamily="34" charset="-120"/>
                        </a:rPr>
                        <a:t>附件</a:t>
                      </a:r>
                      <a:r>
                        <a:rPr lang="en-US" sz="1400" kern="100" dirty="0">
                          <a:effectLst/>
                          <a:latin typeface="微軟正黑體" panose="020B0604030504040204" pitchFamily="34" charset="-120"/>
                          <a:ea typeface="微軟正黑體" panose="020B0604030504040204" pitchFamily="34" charset="-120"/>
                        </a:rPr>
                        <a:t>11-2_</a:t>
                      </a:r>
                      <a:r>
                        <a:rPr lang="zh-TW" sz="1400" kern="100" dirty="0">
                          <a:effectLst/>
                          <a:latin typeface="微軟正黑體" panose="020B0604030504040204" pitchFamily="34" charset="-120"/>
                          <a:ea typeface="微軟正黑體" panose="020B0604030504040204" pitchFamily="34" charset="-120"/>
                        </a:rPr>
                        <a:t>弘光科技大學文</a:t>
                      </a:r>
                      <a:r>
                        <a:rPr lang="zh-TW" altLang="en-US" sz="1400" kern="100" dirty="0">
                          <a:effectLst/>
                          <a:latin typeface="微軟正黑體" panose="020B0604030504040204" pitchFamily="34" charset="-120"/>
                          <a:ea typeface="微軟正黑體" panose="020B0604030504040204" pitchFamily="34" charset="-120"/>
                        </a:rPr>
                        <a:t>化設計</a:t>
                      </a:r>
                      <a:r>
                        <a:rPr lang="zh-TW" sz="1400" kern="100" dirty="0">
                          <a:effectLst/>
                          <a:latin typeface="微軟正黑體" panose="020B0604030504040204" pitchFamily="34" charset="-120"/>
                          <a:ea typeface="微軟正黑體" panose="020B0604030504040204" pitchFamily="34" charset="-120"/>
                        </a:rPr>
                        <a:t>系學生實習滿意度問卷調查表</a:t>
                      </a:r>
                    </a:p>
                  </a:txBody>
                  <a:tcPr marL="68580" marR="68580" marT="0" marB="0"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zh-TW" sz="1050" kern="100" dirty="0">
                        <a:effectLst/>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1808417694"/>
                  </a:ext>
                </a:extLst>
              </a:tr>
              <a:tr h="396000">
                <a:tc>
                  <a:txBody>
                    <a:bodyPr/>
                    <a:lstStyle/>
                    <a:p>
                      <a:pPr algn="ctr"/>
                      <a:r>
                        <a:rPr lang="en-US" altLang="zh-TW" b="0" dirty="0">
                          <a:latin typeface="微軟正黑體" panose="020B0604030504040204" pitchFamily="34" charset="-120"/>
                          <a:ea typeface="微軟正黑體" panose="020B0604030504040204" pitchFamily="34" charset="-120"/>
                        </a:rPr>
                        <a:t>6</a:t>
                      </a: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marL="304800" indent="-304800" algn="just">
                        <a:spcAft>
                          <a:spcPts val="0"/>
                        </a:spcAft>
                      </a:pPr>
                      <a:r>
                        <a:rPr lang="zh-TW" sz="1400" kern="100" dirty="0">
                          <a:effectLst/>
                          <a:latin typeface="微軟正黑體" panose="020B0604030504040204" pitchFamily="34" charset="-120"/>
                          <a:ea typeface="微軟正黑體" panose="020B0604030504040204" pitchFamily="34" charset="-120"/>
                        </a:rPr>
                        <a:t>附件</a:t>
                      </a:r>
                      <a:r>
                        <a:rPr lang="en-US" sz="1400" kern="100" dirty="0">
                          <a:effectLst/>
                          <a:latin typeface="微軟正黑體" panose="020B0604030504040204" pitchFamily="34" charset="-120"/>
                          <a:ea typeface="微軟正黑體" panose="020B0604030504040204" pitchFamily="34" charset="-120"/>
                        </a:rPr>
                        <a:t>12_</a:t>
                      </a:r>
                      <a:r>
                        <a:rPr lang="zh-TW" sz="1400" kern="100" dirty="0">
                          <a:effectLst/>
                          <a:latin typeface="微軟正黑體" panose="020B0604030504040204" pitchFamily="34" charset="-120"/>
                          <a:ea typeface="微軟正黑體" panose="020B0604030504040204" pitchFamily="34" charset="-120"/>
                        </a:rPr>
                        <a:t>弘光科技大學</a:t>
                      </a:r>
                      <a:r>
                        <a:rPr lang="zh-TW" altLang="en-US" sz="1400" kern="100" dirty="0">
                          <a:effectLst/>
                          <a:latin typeface="微軟正黑體" panose="020B0604030504040204" pitchFamily="34" charset="-120"/>
                          <a:ea typeface="微軟正黑體" panose="020B0604030504040204" pitchFamily="34" charset="-120"/>
                        </a:rPr>
                        <a:t>文化設計與行銷系</a:t>
                      </a:r>
                      <a:r>
                        <a:rPr lang="zh-TW" sz="1400" kern="100" dirty="0">
                          <a:effectLst/>
                          <a:latin typeface="微軟正黑體" panose="020B0604030504040204" pitchFamily="34" charset="-120"/>
                          <a:ea typeface="微軟正黑體" panose="020B0604030504040204" pitchFamily="34" charset="-120"/>
                        </a:rPr>
                        <a:t>學生校外實習實習時數證明書</a:t>
                      </a:r>
                    </a:p>
                  </a:txBody>
                  <a:tcPr marL="68580" marR="68580" marT="0" marB="0"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lang="en-US" altLang="zh-TW" sz="1400" kern="100" dirty="0">
                          <a:effectLst/>
                          <a:latin typeface="微軟正黑體" panose="020B0604030504040204" pitchFamily="34" charset="-120"/>
                          <a:ea typeface="微軟正黑體" panose="020B0604030504040204" pitchFamily="34" charset="-120"/>
                          <a:sym typeface="Wingdings"/>
                        </a:rPr>
                        <a:t></a:t>
                      </a:r>
                      <a:endParaRPr lang="zh-TW" altLang="zh-TW" sz="1050" kern="100" dirty="0">
                        <a:effectLst/>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endParaRPr lang="zh-TW" altLang="en-US" b="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3682452737"/>
                  </a:ext>
                </a:extLst>
              </a:tr>
            </a:tbl>
          </a:graphicData>
        </a:graphic>
      </p:graphicFrame>
    </p:spTree>
    <p:extLst>
      <p:ext uri="{BB962C8B-B14F-4D97-AF65-F5344CB8AC3E}">
        <p14:creationId xmlns:p14="http://schemas.microsoft.com/office/powerpoint/2010/main" val="2824941172"/>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279888"/>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1191967"/>
            <a:ext cx="430887" cy="1323439"/>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柒、警政服務</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92443"/>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警政服務宣導</a:t>
            </a:r>
          </a:p>
        </p:txBody>
      </p:sp>
      <p:pic>
        <p:nvPicPr>
          <p:cNvPr id="4" name="圖片 3">
            <a:extLst>
              <a:ext uri="{FF2B5EF4-FFF2-40B4-BE49-F238E27FC236}">
                <a16:creationId xmlns:a16="http://schemas.microsoft.com/office/drawing/2014/main" id="{643D8547-86F0-A9DC-AEB7-BEA576514169}"/>
              </a:ext>
            </a:extLst>
          </p:cNvPr>
          <p:cNvPicPr/>
          <p:nvPr/>
        </p:nvPicPr>
        <p:blipFill>
          <a:blip r:embed="rId2"/>
          <a:stretch>
            <a:fillRect/>
          </a:stretch>
        </p:blipFill>
        <p:spPr>
          <a:xfrm>
            <a:off x="713184" y="1072686"/>
            <a:ext cx="7672299" cy="2780299"/>
          </a:xfrm>
          <a:prstGeom prst="rect">
            <a:avLst/>
          </a:prstGeom>
        </p:spPr>
      </p:pic>
    </p:spTree>
    <p:extLst>
      <p:ext uri="{BB962C8B-B14F-4D97-AF65-F5344CB8AC3E}">
        <p14:creationId xmlns:p14="http://schemas.microsoft.com/office/powerpoint/2010/main" val="2360923492"/>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1191967"/>
            <a:ext cx="430887" cy="1323439"/>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柒、警政服務</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1759328"/>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守護安全註冊使用程序</a:t>
            </a:r>
            <a:endParaRPr lang="en-US" altLang="zh-TW" sz="2600" b="1" dirty="0">
              <a:solidFill>
                <a:srgbClr val="FF6600"/>
              </a:solidFill>
              <a:latin typeface="微軟正黑體" panose="020B0604030504040204" pitchFamily="34" charset="-120"/>
              <a:ea typeface="微軟正黑體" panose="020B0604030504040204" pitchFamily="34" charset="-120"/>
            </a:endParaRPr>
          </a:p>
          <a:p>
            <a:endParaRPr lang="en-US" altLang="zh-TW" sz="2600" b="1" dirty="0">
              <a:solidFill>
                <a:srgbClr val="FF6600"/>
              </a:solidFill>
              <a:latin typeface="微軟正黑體" panose="020B0604030504040204" pitchFamily="34" charset="-120"/>
              <a:ea typeface="微軟正黑體" panose="020B0604030504040204" pitchFamily="34" charset="-120"/>
            </a:endParaRPr>
          </a:p>
          <a:p>
            <a:pPr marL="357188" indent="-271463" algn="just">
              <a:lnSpc>
                <a:spcPct val="150000"/>
              </a:lnSpc>
              <a:buFont typeface="+mj-lt"/>
              <a:buAutoNum type="arabicPeriod"/>
            </a:pPr>
            <a:r>
              <a:rPr lang="zh-TW" altLang="en-US" sz="2000" dirty="0">
                <a:latin typeface="微軟正黑體" panose="020B0604030504040204" pitchFamily="34" charset="-120"/>
                <a:ea typeface="微軟正黑體" panose="020B0604030504040204" pitchFamily="34" charset="-120"/>
              </a:rPr>
              <a:t>於</a:t>
            </a:r>
            <a:r>
              <a:rPr lang="en-US" altLang="zh-TW" sz="2000" dirty="0">
                <a:latin typeface="微軟正黑體" panose="020B0604030504040204" pitchFamily="34" charset="-120"/>
                <a:ea typeface="微軟正黑體" panose="020B0604030504040204" pitchFamily="34" charset="-120"/>
              </a:rPr>
              <a:t>App</a:t>
            </a:r>
            <a:r>
              <a:rPr lang="zh-TW" altLang="en-US" sz="2000" dirty="0">
                <a:latin typeface="微軟正黑體" panose="020B0604030504040204" pitchFamily="34" charset="-120"/>
                <a:ea typeface="微軟正黑體" panose="020B0604030504040204" pitchFamily="34" charset="-120"/>
              </a:rPr>
              <a:t>首頁點選「守護安全」，按「註冊」鍵，輸入個人資訊並同意遵守「守護安全服務定意書」，按下註冊鍵。</a:t>
            </a:r>
          </a:p>
        </p:txBody>
      </p:sp>
      <p:grpSp>
        <p:nvGrpSpPr>
          <p:cNvPr id="8" name="群組 7">
            <a:extLst>
              <a:ext uri="{FF2B5EF4-FFF2-40B4-BE49-F238E27FC236}">
                <a16:creationId xmlns:a16="http://schemas.microsoft.com/office/drawing/2014/main" id="{2BECAC48-B47A-DDB3-6CE2-C5C5F2F0124A}"/>
              </a:ext>
            </a:extLst>
          </p:cNvPr>
          <p:cNvGrpSpPr/>
          <p:nvPr/>
        </p:nvGrpSpPr>
        <p:grpSpPr>
          <a:xfrm>
            <a:off x="1609342" y="2390386"/>
            <a:ext cx="5925317" cy="2340000"/>
            <a:chOff x="1534840" y="2390386"/>
            <a:chExt cx="5925317" cy="2340000"/>
          </a:xfrm>
        </p:grpSpPr>
        <p:pic>
          <p:nvPicPr>
            <p:cNvPr id="3" name="圖片 2">
              <a:extLst>
                <a:ext uri="{FF2B5EF4-FFF2-40B4-BE49-F238E27FC236}">
                  <a16:creationId xmlns:a16="http://schemas.microsoft.com/office/drawing/2014/main" id="{169796B8-27EE-1E65-C7A3-36DA76E7ECAE}"/>
                </a:ext>
              </a:extLst>
            </p:cNvPr>
            <p:cNvPicPr>
              <a:picLocks noChangeAspect="1"/>
            </p:cNvPicPr>
            <p:nvPr/>
          </p:nvPicPr>
          <p:blipFill>
            <a:blip r:embed="rId2"/>
            <a:stretch>
              <a:fillRect/>
            </a:stretch>
          </p:blipFill>
          <p:spPr>
            <a:xfrm>
              <a:off x="1534840" y="2390386"/>
              <a:ext cx="1317407" cy="2340000"/>
            </a:xfrm>
            <a:prstGeom prst="rect">
              <a:avLst/>
            </a:prstGeom>
          </p:spPr>
        </p:pic>
        <p:pic>
          <p:nvPicPr>
            <p:cNvPr id="5" name="圖片 4">
              <a:extLst>
                <a:ext uri="{FF2B5EF4-FFF2-40B4-BE49-F238E27FC236}">
                  <a16:creationId xmlns:a16="http://schemas.microsoft.com/office/drawing/2014/main" id="{4CD9D5C4-EDD7-DBEF-7527-0C10380B655B}"/>
                </a:ext>
              </a:extLst>
            </p:cNvPr>
            <p:cNvPicPr>
              <a:picLocks noChangeAspect="1"/>
            </p:cNvPicPr>
            <p:nvPr/>
          </p:nvPicPr>
          <p:blipFill>
            <a:blip r:embed="rId3"/>
            <a:stretch>
              <a:fillRect/>
            </a:stretch>
          </p:blipFill>
          <p:spPr>
            <a:xfrm>
              <a:off x="3838910" y="2390386"/>
              <a:ext cx="1321363" cy="2340000"/>
            </a:xfrm>
            <a:prstGeom prst="rect">
              <a:avLst/>
            </a:prstGeom>
          </p:spPr>
        </p:pic>
        <p:pic>
          <p:nvPicPr>
            <p:cNvPr id="7" name="圖片 6">
              <a:extLst>
                <a:ext uri="{FF2B5EF4-FFF2-40B4-BE49-F238E27FC236}">
                  <a16:creationId xmlns:a16="http://schemas.microsoft.com/office/drawing/2014/main" id="{9ACCABBA-70EB-1942-4600-A187E5563780}"/>
                </a:ext>
              </a:extLst>
            </p:cNvPr>
            <p:cNvPicPr>
              <a:picLocks noChangeAspect="1"/>
            </p:cNvPicPr>
            <p:nvPr/>
          </p:nvPicPr>
          <p:blipFill>
            <a:blip r:embed="rId4"/>
            <a:stretch>
              <a:fillRect/>
            </a:stretch>
          </p:blipFill>
          <p:spPr>
            <a:xfrm>
              <a:off x="6146936" y="2390386"/>
              <a:ext cx="1313221" cy="2340000"/>
            </a:xfrm>
            <a:prstGeom prst="rect">
              <a:avLst/>
            </a:prstGeom>
          </p:spPr>
        </p:pic>
      </p:grpSp>
      <p:sp>
        <p:nvSpPr>
          <p:cNvPr id="9" name="橢圓 8">
            <a:extLst>
              <a:ext uri="{FF2B5EF4-FFF2-40B4-BE49-F238E27FC236}">
                <a16:creationId xmlns:a16="http://schemas.microsoft.com/office/drawing/2014/main" id="{5BEC361B-1097-1B59-8D6B-16EAD5440370}"/>
              </a:ext>
            </a:extLst>
          </p:cNvPr>
          <p:cNvSpPr/>
          <p:nvPr/>
        </p:nvSpPr>
        <p:spPr>
          <a:xfrm>
            <a:off x="2440641" y="2807074"/>
            <a:ext cx="437029" cy="437029"/>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0" name="矩形 9">
            <a:extLst>
              <a:ext uri="{FF2B5EF4-FFF2-40B4-BE49-F238E27FC236}">
                <a16:creationId xmlns:a16="http://schemas.microsoft.com/office/drawing/2014/main" id="{A771BD3B-30BB-A6B3-2CC6-72214DD60D38}"/>
              </a:ext>
            </a:extLst>
          </p:cNvPr>
          <p:cNvSpPr/>
          <p:nvPr/>
        </p:nvSpPr>
        <p:spPr>
          <a:xfrm>
            <a:off x="4104714" y="3415553"/>
            <a:ext cx="921124" cy="23196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矩形 10">
            <a:extLst>
              <a:ext uri="{FF2B5EF4-FFF2-40B4-BE49-F238E27FC236}">
                <a16:creationId xmlns:a16="http://schemas.microsoft.com/office/drawing/2014/main" id="{8B4F0210-3BDC-D0C9-2075-C4CC432DC99A}"/>
              </a:ext>
            </a:extLst>
          </p:cNvPr>
          <p:cNvSpPr/>
          <p:nvPr/>
        </p:nvSpPr>
        <p:spPr>
          <a:xfrm>
            <a:off x="6269689" y="3909733"/>
            <a:ext cx="1203514" cy="161364"/>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箭號: 向右 11">
            <a:extLst>
              <a:ext uri="{FF2B5EF4-FFF2-40B4-BE49-F238E27FC236}">
                <a16:creationId xmlns:a16="http://schemas.microsoft.com/office/drawing/2014/main" id="{EB9335F1-E308-F703-8326-CDB30E8E854A}"/>
              </a:ext>
            </a:extLst>
          </p:cNvPr>
          <p:cNvSpPr/>
          <p:nvPr/>
        </p:nvSpPr>
        <p:spPr>
          <a:xfrm>
            <a:off x="3268663" y="3378363"/>
            <a:ext cx="307181" cy="306341"/>
          </a:xfrm>
          <a:prstGeom prst="rightArrow">
            <a:avLst/>
          </a:prstGeom>
          <a:solidFill>
            <a:srgbClr val="FF9900"/>
          </a:solidFill>
          <a:ln>
            <a:solidFill>
              <a:srgbClr val="FF99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箭號: 向右 12">
            <a:extLst>
              <a:ext uri="{FF2B5EF4-FFF2-40B4-BE49-F238E27FC236}">
                <a16:creationId xmlns:a16="http://schemas.microsoft.com/office/drawing/2014/main" id="{FA2A3742-C962-5EF0-5D24-3707DC61B18B}"/>
              </a:ext>
            </a:extLst>
          </p:cNvPr>
          <p:cNvSpPr/>
          <p:nvPr/>
        </p:nvSpPr>
        <p:spPr>
          <a:xfrm>
            <a:off x="5576689" y="3378363"/>
            <a:ext cx="307181" cy="306341"/>
          </a:xfrm>
          <a:prstGeom prst="rightArrow">
            <a:avLst/>
          </a:prstGeom>
          <a:solidFill>
            <a:srgbClr val="FF9900"/>
          </a:solidFill>
          <a:ln>
            <a:solidFill>
              <a:srgbClr val="FF99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233900148"/>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1191967"/>
            <a:ext cx="430887" cy="1323439"/>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柒、警政服務</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1759328"/>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守護安全註冊使用程序</a:t>
            </a:r>
            <a:endParaRPr lang="en-US" altLang="zh-TW" sz="2600" b="1" dirty="0">
              <a:solidFill>
                <a:srgbClr val="FF6600"/>
              </a:solidFill>
              <a:latin typeface="微軟正黑體" panose="020B0604030504040204" pitchFamily="34" charset="-120"/>
              <a:ea typeface="微軟正黑體" panose="020B0604030504040204" pitchFamily="34" charset="-120"/>
            </a:endParaRPr>
          </a:p>
          <a:p>
            <a:endParaRPr lang="en-US" altLang="zh-TW" sz="2600" b="1" dirty="0">
              <a:solidFill>
                <a:srgbClr val="FF6600"/>
              </a:solidFill>
              <a:latin typeface="微軟正黑體" panose="020B0604030504040204" pitchFamily="34" charset="-120"/>
              <a:ea typeface="微軟正黑體" panose="020B0604030504040204" pitchFamily="34" charset="-120"/>
            </a:endParaRPr>
          </a:p>
          <a:p>
            <a:pPr marL="358775" indent="-273050" algn="just">
              <a:lnSpc>
                <a:spcPct val="150000"/>
              </a:lnSpc>
              <a:buFont typeface="+mj-lt"/>
              <a:buAutoNum type="arabicPeriod" startAt="2"/>
            </a:pPr>
            <a:r>
              <a:rPr lang="zh-TW" altLang="en-US" sz="2000" dirty="0">
                <a:latin typeface="微軟正黑體" panose="020B0604030504040204" pitchFamily="34" charset="-120"/>
                <a:ea typeface="微軟正黑體" panose="020B0604030504040204" pitchFamily="34" charset="-120"/>
              </a:rPr>
              <a:t>點選「開通帳號」，系統將會自動寄送開通碼簡訊，依簡訊內開通碼輸入後，完成帳號開通即可使用本項服務。</a:t>
            </a:r>
          </a:p>
        </p:txBody>
      </p:sp>
      <p:sp>
        <p:nvSpPr>
          <p:cNvPr id="9" name="橢圓 8">
            <a:extLst>
              <a:ext uri="{FF2B5EF4-FFF2-40B4-BE49-F238E27FC236}">
                <a16:creationId xmlns:a16="http://schemas.microsoft.com/office/drawing/2014/main" id="{5BEC361B-1097-1B59-8D6B-16EAD5440370}"/>
              </a:ext>
            </a:extLst>
          </p:cNvPr>
          <p:cNvSpPr/>
          <p:nvPr/>
        </p:nvSpPr>
        <p:spPr>
          <a:xfrm>
            <a:off x="2440641" y="2807074"/>
            <a:ext cx="437029" cy="437029"/>
          </a:xfrm>
          <a:prstGeom prst="ellipse">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1" name="矩形 10">
            <a:extLst>
              <a:ext uri="{FF2B5EF4-FFF2-40B4-BE49-F238E27FC236}">
                <a16:creationId xmlns:a16="http://schemas.microsoft.com/office/drawing/2014/main" id="{8B4F0210-3BDC-D0C9-2075-C4CC432DC99A}"/>
              </a:ext>
            </a:extLst>
          </p:cNvPr>
          <p:cNvSpPr/>
          <p:nvPr/>
        </p:nvSpPr>
        <p:spPr>
          <a:xfrm>
            <a:off x="6269689" y="3909733"/>
            <a:ext cx="1203514" cy="161364"/>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箭號: 向右 11">
            <a:extLst>
              <a:ext uri="{FF2B5EF4-FFF2-40B4-BE49-F238E27FC236}">
                <a16:creationId xmlns:a16="http://schemas.microsoft.com/office/drawing/2014/main" id="{EB9335F1-E308-F703-8326-CDB30E8E854A}"/>
              </a:ext>
            </a:extLst>
          </p:cNvPr>
          <p:cNvSpPr/>
          <p:nvPr/>
        </p:nvSpPr>
        <p:spPr>
          <a:xfrm>
            <a:off x="3268663" y="3378363"/>
            <a:ext cx="307181" cy="306341"/>
          </a:xfrm>
          <a:prstGeom prst="rightArrow">
            <a:avLst/>
          </a:prstGeom>
          <a:solidFill>
            <a:srgbClr val="FF9900"/>
          </a:solidFill>
          <a:ln>
            <a:solidFill>
              <a:srgbClr val="FF99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箭號: 向右 12">
            <a:extLst>
              <a:ext uri="{FF2B5EF4-FFF2-40B4-BE49-F238E27FC236}">
                <a16:creationId xmlns:a16="http://schemas.microsoft.com/office/drawing/2014/main" id="{FA2A3742-C962-5EF0-5D24-3707DC61B18B}"/>
              </a:ext>
            </a:extLst>
          </p:cNvPr>
          <p:cNvSpPr/>
          <p:nvPr/>
        </p:nvSpPr>
        <p:spPr>
          <a:xfrm>
            <a:off x="5576689" y="3378363"/>
            <a:ext cx="307181" cy="306341"/>
          </a:xfrm>
          <a:prstGeom prst="rightArrow">
            <a:avLst/>
          </a:prstGeom>
          <a:solidFill>
            <a:srgbClr val="FF9900"/>
          </a:solidFill>
          <a:ln>
            <a:solidFill>
              <a:srgbClr val="FF99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4" name="圖片 3">
            <a:extLst>
              <a:ext uri="{FF2B5EF4-FFF2-40B4-BE49-F238E27FC236}">
                <a16:creationId xmlns:a16="http://schemas.microsoft.com/office/drawing/2014/main" id="{F0F5B672-13DA-730E-A347-CA3E378B0959}"/>
              </a:ext>
            </a:extLst>
          </p:cNvPr>
          <p:cNvPicPr>
            <a:picLocks noChangeAspect="1"/>
          </p:cNvPicPr>
          <p:nvPr/>
        </p:nvPicPr>
        <p:blipFill>
          <a:blip r:embed="rId2"/>
          <a:stretch>
            <a:fillRect/>
          </a:stretch>
        </p:blipFill>
        <p:spPr>
          <a:xfrm>
            <a:off x="1609341" y="2477666"/>
            <a:ext cx="1319631" cy="2252720"/>
          </a:xfrm>
          <a:prstGeom prst="rect">
            <a:avLst/>
          </a:prstGeom>
        </p:spPr>
      </p:pic>
      <p:pic>
        <p:nvPicPr>
          <p:cNvPr id="14" name="圖片 13">
            <a:extLst>
              <a:ext uri="{FF2B5EF4-FFF2-40B4-BE49-F238E27FC236}">
                <a16:creationId xmlns:a16="http://schemas.microsoft.com/office/drawing/2014/main" id="{1C6576B9-EE28-96A4-3634-6499CDC56DF6}"/>
              </a:ext>
            </a:extLst>
          </p:cNvPr>
          <p:cNvPicPr>
            <a:picLocks noChangeAspect="1"/>
          </p:cNvPicPr>
          <p:nvPr/>
        </p:nvPicPr>
        <p:blipFill>
          <a:blip r:embed="rId3"/>
          <a:stretch>
            <a:fillRect/>
          </a:stretch>
        </p:blipFill>
        <p:spPr>
          <a:xfrm>
            <a:off x="3913412" y="2477666"/>
            <a:ext cx="1319631" cy="2252720"/>
          </a:xfrm>
          <a:prstGeom prst="rect">
            <a:avLst/>
          </a:prstGeom>
        </p:spPr>
      </p:pic>
      <p:pic>
        <p:nvPicPr>
          <p:cNvPr id="15" name="圖片 14">
            <a:extLst>
              <a:ext uri="{FF2B5EF4-FFF2-40B4-BE49-F238E27FC236}">
                <a16:creationId xmlns:a16="http://schemas.microsoft.com/office/drawing/2014/main" id="{ACF71392-FFD9-F030-9179-28047CB3A8F5}"/>
              </a:ext>
            </a:extLst>
          </p:cNvPr>
          <p:cNvPicPr>
            <a:picLocks noChangeAspect="1"/>
          </p:cNvPicPr>
          <p:nvPr/>
        </p:nvPicPr>
        <p:blipFill>
          <a:blip r:embed="rId4"/>
          <a:stretch>
            <a:fillRect/>
          </a:stretch>
        </p:blipFill>
        <p:spPr>
          <a:xfrm>
            <a:off x="6221437" y="2477666"/>
            <a:ext cx="1313753" cy="2252720"/>
          </a:xfrm>
          <a:prstGeom prst="rect">
            <a:avLst/>
          </a:prstGeom>
        </p:spPr>
      </p:pic>
      <p:sp>
        <p:nvSpPr>
          <p:cNvPr id="10" name="矩形 9">
            <a:extLst>
              <a:ext uri="{FF2B5EF4-FFF2-40B4-BE49-F238E27FC236}">
                <a16:creationId xmlns:a16="http://schemas.microsoft.com/office/drawing/2014/main" id="{A771BD3B-30BB-A6B3-2CC6-72214DD60D38}"/>
              </a:ext>
            </a:extLst>
          </p:cNvPr>
          <p:cNvSpPr/>
          <p:nvPr/>
        </p:nvSpPr>
        <p:spPr>
          <a:xfrm>
            <a:off x="4099722" y="3459672"/>
            <a:ext cx="921124" cy="23196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矩形 15">
            <a:extLst>
              <a:ext uri="{FF2B5EF4-FFF2-40B4-BE49-F238E27FC236}">
                <a16:creationId xmlns:a16="http://schemas.microsoft.com/office/drawing/2014/main" id="{A2FC1379-A923-40A1-51AA-9057CA6A745D}"/>
              </a:ext>
            </a:extLst>
          </p:cNvPr>
          <p:cNvSpPr/>
          <p:nvPr/>
        </p:nvSpPr>
        <p:spPr>
          <a:xfrm>
            <a:off x="6246757" y="2931507"/>
            <a:ext cx="1251895" cy="22159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3770897386"/>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1191967"/>
            <a:ext cx="430887" cy="1323439"/>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柒、警政服務</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1759328"/>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守護安全註冊使用程序</a:t>
            </a:r>
            <a:endParaRPr lang="en-US" altLang="zh-TW" sz="2600" b="1" dirty="0">
              <a:solidFill>
                <a:srgbClr val="FF6600"/>
              </a:solidFill>
              <a:latin typeface="微軟正黑體" panose="020B0604030504040204" pitchFamily="34" charset="-120"/>
              <a:ea typeface="微軟正黑體" panose="020B0604030504040204" pitchFamily="34" charset="-120"/>
            </a:endParaRPr>
          </a:p>
          <a:p>
            <a:endParaRPr lang="en-US" altLang="zh-TW" sz="2600" b="1" dirty="0">
              <a:solidFill>
                <a:srgbClr val="FF6600"/>
              </a:solidFill>
              <a:latin typeface="微軟正黑體" panose="020B0604030504040204" pitchFamily="34" charset="-120"/>
              <a:ea typeface="微軟正黑體" panose="020B0604030504040204" pitchFamily="34" charset="-120"/>
            </a:endParaRPr>
          </a:p>
          <a:p>
            <a:pPr marL="358775" indent="-273050" algn="just">
              <a:lnSpc>
                <a:spcPct val="150000"/>
              </a:lnSpc>
              <a:buFont typeface="+mj-lt"/>
              <a:buAutoNum type="arabicPeriod" startAt="3"/>
            </a:pPr>
            <a:r>
              <a:rPr lang="zh-TW" altLang="en-US" sz="2000" dirty="0">
                <a:latin typeface="微軟正黑體" panose="020B0604030504040204" pitchFamily="34" charset="-120"/>
                <a:ea typeface="微軟正黑體" panose="020B0604030504040204" pitchFamily="34" charset="-120"/>
              </a:rPr>
              <a:t>點選「開通帳號」，系統將會自動寄送開通碼簡訊，依簡訊內開通碼輸入後，完成帳號開通即可使用本項服務。</a:t>
            </a:r>
          </a:p>
        </p:txBody>
      </p:sp>
      <p:sp>
        <p:nvSpPr>
          <p:cNvPr id="11" name="矩形 10">
            <a:extLst>
              <a:ext uri="{FF2B5EF4-FFF2-40B4-BE49-F238E27FC236}">
                <a16:creationId xmlns:a16="http://schemas.microsoft.com/office/drawing/2014/main" id="{8B4F0210-3BDC-D0C9-2075-C4CC432DC99A}"/>
              </a:ext>
            </a:extLst>
          </p:cNvPr>
          <p:cNvSpPr/>
          <p:nvPr/>
        </p:nvSpPr>
        <p:spPr>
          <a:xfrm>
            <a:off x="6269689" y="3909733"/>
            <a:ext cx="1203514" cy="161364"/>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2" name="箭號: 向右 11">
            <a:extLst>
              <a:ext uri="{FF2B5EF4-FFF2-40B4-BE49-F238E27FC236}">
                <a16:creationId xmlns:a16="http://schemas.microsoft.com/office/drawing/2014/main" id="{EB9335F1-E308-F703-8326-CDB30E8E854A}"/>
              </a:ext>
            </a:extLst>
          </p:cNvPr>
          <p:cNvSpPr/>
          <p:nvPr/>
        </p:nvSpPr>
        <p:spPr>
          <a:xfrm>
            <a:off x="3268663" y="3378363"/>
            <a:ext cx="307181" cy="306341"/>
          </a:xfrm>
          <a:prstGeom prst="rightArrow">
            <a:avLst/>
          </a:prstGeom>
          <a:solidFill>
            <a:srgbClr val="FF9900"/>
          </a:solidFill>
          <a:ln>
            <a:solidFill>
              <a:srgbClr val="FF99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3" name="箭號: 向右 12">
            <a:extLst>
              <a:ext uri="{FF2B5EF4-FFF2-40B4-BE49-F238E27FC236}">
                <a16:creationId xmlns:a16="http://schemas.microsoft.com/office/drawing/2014/main" id="{FA2A3742-C962-5EF0-5D24-3707DC61B18B}"/>
              </a:ext>
            </a:extLst>
          </p:cNvPr>
          <p:cNvSpPr/>
          <p:nvPr/>
        </p:nvSpPr>
        <p:spPr>
          <a:xfrm>
            <a:off x="5576689" y="3378363"/>
            <a:ext cx="307181" cy="306341"/>
          </a:xfrm>
          <a:prstGeom prst="rightArrow">
            <a:avLst/>
          </a:prstGeom>
          <a:solidFill>
            <a:srgbClr val="FF9900"/>
          </a:solidFill>
          <a:ln>
            <a:solidFill>
              <a:srgbClr val="FF99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pic>
        <p:nvPicPr>
          <p:cNvPr id="3" name="圖片 2">
            <a:extLst>
              <a:ext uri="{FF2B5EF4-FFF2-40B4-BE49-F238E27FC236}">
                <a16:creationId xmlns:a16="http://schemas.microsoft.com/office/drawing/2014/main" id="{CE2E8FDC-DF50-A289-0ECB-3231CBE5A3E0}"/>
              </a:ext>
            </a:extLst>
          </p:cNvPr>
          <p:cNvPicPr>
            <a:picLocks noChangeAspect="1"/>
          </p:cNvPicPr>
          <p:nvPr/>
        </p:nvPicPr>
        <p:blipFill>
          <a:blip r:embed="rId2"/>
          <a:stretch>
            <a:fillRect/>
          </a:stretch>
        </p:blipFill>
        <p:spPr>
          <a:xfrm>
            <a:off x="1608810" y="2477666"/>
            <a:ext cx="1321511" cy="2196192"/>
          </a:xfrm>
          <a:prstGeom prst="rect">
            <a:avLst/>
          </a:prstGeom>
        </p:spPr>
      </p:pic>
      <p:pic>
        <p:nvPicPr>
          <p:cNvPr id="5" name="圖片 4">
            <a:extLst>
              <a:ext uri="{FF2B5EF4-FFF2-40B4-BE49-F238E27FC236}">
                <a16:creationId xmlns:a16="http://schemas.microsoft.com/office/drawing/2014/main" id="{F25683AF-9F5E-2F2E-81A9-C19A250592E4}"/>
              </a:ext>
            </a:extLst>
          </p:cNvPr>
          <p:cNvPicPr>
            <a:picLocks noChangeAspect="1"/>
          </p:cNvPicPr>
          <p:nvPr/>
        </p:nvPicPr>
        <p:blipFill>
          <a:blip r:embed="rId3"/>
          <a:stretch>
            <a:fillRect/>
          </a:stretch>
        </p:blipFill>
        <p:spPr>
          <a:xfrm>
            <a:off x="3917509" y="2477666"/>
            <a:ext cx="1306510" cy="2196192"/>
          </a:xfrm>
          <a:prstGeom prst="rect">
            <a:avLst/>
          </a:prstGeom>
        </p:spPr>
      </p:pic>
      <p:pic>
        <p:nvPicPr>
          <p:cNvPr id="7" name="圖片 6">
            <a:extLst>
              <a:ext uri="{FF2B5EF4-FFF2-40B4-BE49-F238E27FC236}">
                <a16:creationId xmlns:a16="http://schemas.microsoft.com/office/drawing/2014/main" id="{97F9DCED-1E84-1D0A-AF7B-50CDD7C3F47E}"/>
              </a:ext>
            </a:extLst>
          </p:cNvPr>
          <p:cNvPicPr>
            <a:picLocks noChangeAspect="1"/>
          </p:cNvPicPr>
          <p:nvPr/>
        </p:nvPicPr>
        <p:blipFill>
          <a:blip r:embed="rId4"/>
          <a:stretch>
            <a:fillRect/>
          </a:stretch>
        </p:blipFill>
        <p:spPr>
          <a:xfrm>
            <a:off x="6225394" y="2477666"/>
            <a:ext cx="1306510" cy="2196192"/>
          </a:xfrm>
          <a:prstGeom prst="rect">
            <a:avLst/>
          </a:prstGeom>
        </p:spPr>
      </p:pic>
      <p:sp>
        <p:nvSpPr>
          <p:cNvPr id="10" name="矩形 9">
            <a:extLst>
              <a:ext uri="{FF2B5EF4-FFF2-40B4-BE49-F238E27FC236}">
                <a16:creationId xmlns:a16="http://schemas.microsoft.com/office/drawing/2014/main" id="{A771BD3B-30BB-A6B3-2CC6-72214DD60D38}"/>
              </a:ext>
            </a:extLst>
          </p:cNvPr>
          <p:cNvSpPr/>
          <p:nvPr/>
        </p:nvSpPr>
        <p:spPr>
          <a:xfrm>
            <a:off x="1634110" y="3176262"/>
            <a:ext cx="1262289" cy="231962"/>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16" name="矩形 15">
            <a:extLst>
              <a:ext uri="{FF2B5EF4-FFF2-40B4-BE49-F238E27FC236}">
                <a16:creationId xmlns:a16="http://schemas.microsoft.com/office/drawing/2014/main" id="{A2FC1379-A923-40A1-51AA-9057CA6A745D}"/>
              </a:ext>
            </a:extLst>
          </p:cNvPr>
          <p:cNvSpPr/>
          <p:nvPr/>
        </p:nvSpPr>
        <p:spPr>
          <a:xfrm>
            <a:off x="3945919" y="3042305"/>
            <a:ext cx="1251895" cy="221597"/>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zh-TW" altLang="en-US"/>
          </a:p>
        </p:txBody>
      </p:sp>
    </p:spTree>
    <p:extLst>
      <p:ext uri="{BB962C8B-B14F-4D97-AF65-F5344CB8AC3E}">
        <p14:creationId xmlns:p14="http://schemas.microsoft.com/office/powerpoint/2010/main" val="1168915726"/>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grpSp>
        <p:nvGrpSpPr>
          <p:cNvPr id="4" name="群組 3">
            <a:extLst>
              <a:ext uri="{FF2B5EF4-FFF2-40B4-BE49-F238E27FC236}">
                <a16:creationId xmlns:a16="http://schemas.microsoft.com/office/drawing/2014/main" id="{9CFB44B6-950F-F6D9-F4B0-2FD609C3A444}"/>
              </a:ext>
            </a:extLst>
          </p:cNvPr>
          <p:cNvGrpSpPr/>
          <p:nvPr/>
        </p:nvGrpSpPr>
        <p:grpSpPr>
          <a:xfrm>
            <a:off x="8664797" y="534749"/>
            <a:ext cx="479207" cy="3196423"/>
            <a:chOff x="8664797" y="534749"/>
            <a:chExt cx="479207" cy="3196423"/>
          </a:xfrm>
        </p:grpSpPr>
        <p:sp>
          <p:nvSpPr>
            <p:cNvPr id="41" name="矩形 40"/>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2092881"/>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性侵害、性騷擾、性霸凌</a:t>
            </a:r>
          </a:p>
          <a:p>
            <a:endParaRPr lang="en-US" altLang="zh-TW" sz="2600" b="1" dirty="0">
              <a:solidFill>
                <a:srgbClr val="FF6600"/>
              </a:solidFill>
              <a:latin typeface="微軟正黑體" panose="020B0604030504040204" pitchFamily="34" charset="-120"/>
              <a:ea typeface="微軟正黑體" panose="020B0604030504040204" pitchFamily="34" charset="-120"/>
            </a:endParaRPr>
          </a:p>
          <a:p>
            <a:pPr>
              <a:lnSpc>
                <a:spcPct val="150000"/>
              </a:lnSpc>
            </a:pPr>
            <a:r>
              <a:rPr lang="en-US" altLang="zh-TW" sz="2600" dirty="0">
                <a:latin typeface="微軟正黑體" panose="020B0604030504040204" pitchFamily="34" charset="-120"/>
                <a:ea typeface="微軟正黑體" panose="020B0604030504040204" pitchFamily="34" charset="-120"/>
              </a:rPr>
              <a:t>2024</a:t>
            </a:r>
            <a:r>
              <a:rPr lang="zh-TW" altLang="en-US" sz="2600" dirty="0">
                <a:latin typeface="微軟正黑體" panose="020B0604030504040204" pitchFamily="34" charset="-120"/>
                <a:ea typeface="微軟正黑體" panose="020B0604030504040204" pitchFamily="34" charset="-120"/>
              </a:rPr>
              <a:t>弘光科技大學性別平等教育委員會</a:t>
            </a:r>
            <a:endParaRPr lang="en-US" altLang="zh-TW" sz="2600" dirty="0">
              <a:latin typeface="微軟正黑體" panose="020B0604030504040204" pitchFamily="34" charset="-120"/>
              <a:ea typeface="微軟正黑體" panose="020B0604030504040204" pitchFamily="34" charset="-120"/>
            </a:endParaRPr>
          </a:p>
          <a:p>
            <a:pPr>
              <a:lnSpc>
                <a:spcPct val="150000"/>
              </a:lnSpc>
            </a:pPr>
            <a:r>
              <a:rPr lang="en-US" altLang="zh-TW" sz="2600" dirty="0">
                <a:latin typeface="微軟正黑體" panose="020B0604030504040204" pitchFamily="34" charset="-120"/>
                <a:ea typeface="微軟正黑體" panose="020B0604030504040204" pitchFamily="34" charset="-120"/>
                <a:hlinkClick r:id="rId2"/>
              </a:rPr>
              <a:t>https://geec.hk.edu.tw/</a:t>
            </a:r>
            <a:endParaRPr lang="en-US" altLang="zh-TW" sz="26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24678646"/>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067652"/>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校園性侵害性騷擾或性霸凌防治準則適用對象</a:t>
            </a:r>
          </a:p>
          <a:p>
            <a:endParaRPr lang="en-US" altLang="zh-TW" sz="2600" b="1" dirty="0">
              <a:solidFill>
                <a:srgbClr val="FF6600"/>
              </a:solidFill>
              <a:latin typeface="微軟正黑體" panose="020B0604030504040204" pitchFamily="34" charset="-120"/>
              <a:ea typeface="微軟正黑體" panose="020B0604030504040204" pitchFamily="34" charset="-120"/>
            </a:endParaRPr>
          </a:p>
          <a:p>
            <a:pPr marL="358775" indent="-358775" algn="just">
              <a:lnSpc>
                <a:spcPct val="150000"/>
              </a:lnSpc>
              <a:buFont typeface="+mj-lt"/>
              <a:buAutoNum type="arabicPeriod"/>
            </a:pPr>
            <a:r>
              <a:rPr lang="zh-TW" altLang="en-US" sz="2000" dirty="0">
                <a:latin typeface="微軟正黑體" panose="020B0604030504040204" pitchFamily="34" charset="-120"/>
                <a:ea typeface="微軟正黑體" panose="020B0604030504040204" pitchFamily="34" charset="-120"/>
              </a:rPr>
              <a:t>教師：指專任教師、 兼任教師、代理教師、代課教師、教官、運用於</a:t>
            </a:r>
            <a:r>
              <a:rPr lang="zh-TW" altLang="en-US" sz="2000" b="1" dirty="0">
                <a:solidFill>
                  <a:srgbClr val="FF0000"/>
                </a:solidFill>
                <a:latin typeface="微軟正黑體" panose="020B0604030504040204" pitchFamily="34" charset="-120"/>
                <a:ea typeface="微軟正黑體" panose="020B0604030504040204" pitchFamily="34" charset="-120"/>
              </a:rPr>
              <a:t>協助教學之志願服務人員</a:t>
            </a:r>
            <a:r>
              <a:rPr lang="zh-TW" altLang="en-US" sz="2000" dirty="0">
                <a:latin typeface="微軟正黑體" panose="020B0604030504040204" pitchFamily="34" charset="-120"/>
                <a:ea typeface="微軟正黑體" panose="020B0604030504040204" pitchFamily="34" charset="-120"/>
              </a:rPr>
              <a:t>、實際執行教學之</a:t>
            </a:r>
            <a:r>
              <a:rPr lang="zh-TW" altLang="en-US" sz="2000" b="1" dirty="0">
                <a:solidFill>
                  <a:srgbClr val="FF0000"/>
                </a:solidFill>
                <a:latin typeface="微軟正黑體" panose="020B0604030504040204" pitchFamily="34" charset="-120"/>
                <a:ea typeface="微軟正黑體" panose="020B0604030504040204" pitchFamily="34" charset="-120"/>
              </a:rPr>
              <a:t>教育實習人員</a:t>
            </a:r>
            <a:r>
              <a:rPr lang="zh-TW" altLang="en-US" sz="2000" dirty="0">
                <a:latin typeface="微軟正黑體" panose="020B0604030504040204" pitchFamily="34" charset="-120"/>
                <a:ea typeface="微軟正黑體" panose="020B0604030504040204" pitchFamily="34" charset="-120"/>
              </a:rPr>
              <a:t>及其他執行教學或研究之人員。 </a:t>
            </a:r>
          </a:p>
          <a:p>
            <a:pPr marL="358775" indent="-358775" algn="just">
              <a:lnSpc>
                <a:spcPct val="150000"/>
              </a:lnSpc>
              <a:buFont typeface="+mj-lt"/>
              <a:buAutoNum type="arabicPeriod"/>
            </a:pPr>
            <a:r>
              <a:rPr lang="zh-TW" altLang="en-US" sz="2000" dirty="0">
                <a:latin typeface="微軟正黑體" panose="020B0604030504040204" pitchFamily="34" charset="-120"/>
                <a:ea typeface="微軟正黑體" panose="020B0604030504040204" pitchFamily="34" charset="-120"/>
              </a:rPr>
              <a:t>職員、工友：指前款 教師以外，固定、定期執行學校事務，或</a:t>
            </a:r>
            <a:r>
              <a:rPr lang="zh-TW" altLang="en-US" sz="2000" b="1" dirty="0">
                <a:solidFill>
                  <a:srgbClr val="FF0000"/>
                </a:solidFill>
                <a:latin typeface="微軟正黑體" panose="020B0604030504040204" pitchFamily="34" charset="-120"/>
                <a:ea typeface="微軟正黑體" panose="020B0604030504040204" pitchFamily="34" charset="-120"/>
              </a:rPr>
              <a:t>運用於協助學校事務之志願服務人員</a:t>
            </a:r>
            <a:r>
              <a:rPr lang="zh-TW" altLang="en-US" sz="2000" dirty="0">
                <a:latin typeface="微軟正黑體" panose="020B0604030504040204" pitchFamily="34" charset="-120"/>
                <a:ea typeface="微軟正黑體" panose="020B0604030504040204" pitchFamily="34" charset="-120"/>
              </a:rPr>
              <a:t>。 </a:t>
            </a:r>
          </a:p>
          <a:p>
            <a:pPr marL="358775" indent="-358775" algn="just">
              <a:lnSpc>
                <a:spcPct val="150000"/>
              </a:lnSpc>
              <a:buFont typeface="+mj-lt"/>
              <a:buAutoNum type="arabicPeriod"/>
            </a:pPr>
            <a:r>
              <a:rPr lang="zh-TW" altLang="en-US" sz="2000" dirty="0">
                <a:latin typeface="微軟正黑體" panose="020B0604030504040204" pitchFamily="34" charset="-120"/>
                <a:ea typeface="微軟正黑體" panose="020B0604030504040204" pitchFamily="34" charset="-120"/>
              </a:rPr>
              <a:t>學生：指具有學籍、</a:t>
            </a:r>
            <a:r>
              <a:rPr lang="zh-TW" altLang="en-US" sz="2000" b="1" dirty="0">
                <a:solidFill>
                  <a:srgbClr val="FF0000"/>
                </a:solidFill>
                <a:latin typeface="微軟正黑體" panose="020B0604030504040204" pitchFamily="34" charset="-120"/>
                <a:ea typeface="微軟正黑體" panose="020B0604030504040204" pitchFamily="34" charset="-120"/>
              </a:rPr>
              <a:t>學制轉銜期間未具學籍者、接受進修推廣教育者、交換學生、教育實習學生</a:t>
            </a:r>
            <a:r>
              <a:rPr lang="zh-TW" altLang="en-US" sz="2000" dirty="0">
                <a:latin typeface="微軟正黑體" panose="020B0604030504040204" pitchFamily="34" charset="-120"/>
                <a:ea typeface="微軟正黑體" panose="020B0604030504040204" pitchFamily="34" charset="-120"/>
              </a:rPr>
              <a:t>或</a:t>
            </a:r>
            <a:r>
              <a:rPr lang="zh-TW" altLang="en-US" sz="2000" b="1" dirty="0">
                <a:solidFill>
                  <a:srgbClr val="FF0000"/>
                </a:solidFill>
                <a:latin typeface="微軟正黑體" panose="020B0604030504040204" pitchFamily="34" charset="-120"/>
                <a:ea typeface="微軟正黑體" panose="020B0604030504040204" pitchFamily="34" charset="-120"/>
              </a:rPr>
              <a:t>研修生</a:t>
            </a:r>
            <a:r>
              <a:rPr lang="zh-TW" altLang="en-US" sz="2000" dirty="0">
                <a:latin typeface="微軟正黑體" panose="020B0604030504040204" pitchFamily="34" charset="-120"/>
                <a:ea typeface="微軟正黑體" panose="020B0604030504040204" pitchFamily="34" charset="-120"/>
              </a:rPr>
              <a:t>。</a:t>
            </a:r>
          </a:p>
        </p:txBody>
      </p:sp>
      <p:grpSp>
        <p:nvGrpSpPr>
          <p:cNvPr id="5" name="群組 4">
            <a:extLst>
              <a:ext uri="{FF2B5EF4-FFF2-40B4-BE49-F238E27FC236}">
                <a16:creationId xmlns:a16="http://schemas.microsoft.com/office/drawing/2014/main" id="{7C2EDC51-12D7-20BD-9EF3-7E408F5901E9}"/>
              </a:ext>
            </a:extLst>
          </p:cNvPr>
          <p:cNvGrpSpPr/>
          <p:nvPr/>
        </p:nvGrpSpPr>
        <p:grpSpPr>
          <a:xfrm>
            <a:off x="8664797" y="534749"/>
            <a:ext cx="479207" cy="3196423"/>
            <a:chOff x="8664797" y="534749"/>
            <a:chExt cx="479207" cy="3196423"/>
          </a:xfrm>
        </p:grpSpPr>
        <p:sp>
          <p:nvSpPr>
            <p:cNvPr id="7" name="矩形 6">
              <a:extLst>
                <a:ext uri="{FF2B5EF4-FFF2-40B4-BE49-F238E27FC236}">
                  <a16:creationId xmlns:a16="http://schemas.microsoft.com/office/drawing/2014/main" id="{774D935D-A8CD-BF2E-06F9-51D3E9912767}"/>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8" name="文字方塊 7">
              <a:extLst>
                <a:ext uri="{FF2B5EF4-FFF2-40B4-BE49-F238E27FC236}">
                  <a16:creationId xmlns:a16="http://schemas.microsoft.com/office/drawing/2014/main" id="{EE3C1695-79AC-142E-1C15-AF999AC17B5F}"/>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2698003700"/>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144322"/>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何謂「性侵害、性騷擾、性霸凌」</a:t>
            </a:r>
          </a:p>
          <a:p>
            <a:endParaRPr lang="en-US" altLang="zh-TW" sz="2600" b="1" dirty="0">
              <a:solidFill>
                <a:srgbClr val="FF6600"/>
              </a:solidFill>
              <a:latin typeface="微軟正黑體" panose="020B0604030504040204" pitchFamily="34" charset="-120"/>
              <a:ea typeface="微軟正黑體" panose="020B0604030504040204" pitchFamily="34" charset="-120"/>
            </a:endParaRPr>
          </a:p>
          <a:p>
            <a:pPr algn="just">
              <a:lnSpc>
                <a:spcPct val="150000"/>
              </a:lnSpc>
            </a:pPr>
            <a:r>
              <a:rPr lang="zh-TW" altLang="en-US" sz="2000" b="1" dirty="0">
                <a:solidFill>
                  <a:srgbClr val="FF0000"/>
                </a:solidFill>
                <a:latin typeface="微軟正黑體" panose="020B0604030504040204" pitchFamily="34" charset="-120"/>
                <a:ea typeface="微軟正黑體" panose="020B0604030504040204" pitchFamily="34" charset="-120"/>
              </a:rPr>
              <a:t>性侵害</a:t>
            </a:r>
            <a:r>
              <a:rPr lang="zh-TW" altLang="en-US" sz="2000" dirty="0">
                <a:latin typeface="微軟正黑體" panose="020B0604030504040204" pitchFamily="34" charset="-120"/>
                <a:ea typeface="微軟正黑體" panose="020B0604030504040204" pitchFamily="34" charset="-120"/>
              </a:rPr>
              <a:t>，係指對於男女以強暴、脅迫、恐嚇、催眠術或其他違反其意願之方法，進行</a:t>
            </a:r>
          </a:p>
          <a:p>
            <a:pPr marL="358775" indent="-358775" algn="just">
              <a:lnSpc>
                <a:spcPct val="150000"/>
              </a:lnSpc>
              <a:buFont typeface="+mj-lt"/>
              <a:buAutoNum type="arabicPeriod"/>
            </a:pPr>
            <a:r>
              <a:rPr lang="zh-TW" altLang="en-US" sz="2000" dirty="0">
                <a:latin typeface="微軟正黑體" panose="020B0604030504040204" pitchFamily="34" charset="-120"/>
                <a:ea typeface="微軟正黑體" panose="020B0604030504040204" pitchFamily="34" charset="-120"/>
              </a:rPr>
              <a:t>以性器進入他人之性器、肛門或口腔，或使之接合之行為。</a:t>
            </a:r>
          </a:p>
          <a:p>
            <a:pPr marL="358775" indent="-358775" algn="just">
              <a:lnSpc>
                <a:spcPct val="150000"/>
              </a:lnSpc>
              <a:buFont typeface="+mj-lt"/>
              <a:buAutoNum type="arabicPeriod"/>
            </a:pPr>
            <a:r>
              <a:rPr lang="zh-TW" altLang="en-US" sz="2000" dirty="0">
                <a:latin typeface="微軟正黑體" panose="020B0604030504040204" pitchFamily="34" charset="-120"/>
                <a:ea typeface="微軟正黑體" panose="020B0604030504040204" pitchFamily="34" charset="-120"/>
              </a:rPr>
              <a:t>以性器以外之其他</a:t>
            </a:r>
            <a:r>
              <a:rPr lang="zh-TW" altLang="en-US" sz="2000" b="1" dirty="0">
                <a:solidFill>
                  <a:srgbClr val="FF0000"/>
                </a:solidFill>
                <a:latin typeface="微軟正黑體" panose="020B0604030504040204" pitchFamily="34" charset="-120"/>
                <a:ea typeface="微軟正黑體" panose="020B0604030504040204" pitchFamily="34" charset="-120"/>
              </a:rPr>
              <a:t>身體部位</a:t>
            </a:r>
            <a:r>
              <a:rPr lang="zh-TW" altLang="en-US" sz="2000" dirty="0">
                <a:latin typeface="微軟正黑體" panose="020B0604030504040204" pitchFamily="34" charset="-120"/>
                <a:ea typeface="微軟正黑體" panose="020B0604030504040204" pitchFamily="34" charset="-120"/>
              </a:rPr>
              <a:t>或</a:t>
            </a:r>
            <a:r>
              <a:rPr lang="zh-TW" altLang="en-US" sz="2000" b="1" dirty="0">
                <a:solidFill>
                  <a:srgbClr val="FF0000"/>
                </a:solidFill>
                <a:latin typeface="微軟正黑體" panose="020B0604030504040204" pitchFamily="34" charset="-120"/>
                <a:ea typeface="微軟正黑體" panose="020B0604030504040204" pitchFamily="34" charset="-120"/>
              </a:rPr>
              <a:t>器物</a:t>
            </a:r>
            <a:r>
              <a:rPr lang="zh-TW" altLang="en-US" sz="2000" dirty="0">
                <a:latin typeface="微軟正黑體" panose="020B0604030504040204" pitchFamily="34" charset="-120"/>
                <a:ea typeface="微軟正黑體" panose="020B0604030504040204" pitchFamily="34" charset="-120"/>
              </a:rPr>
              <a:t>進入他人之性器、肛門，或使之接合之行為</a:t>
            </a:r>
          </a:p>
        </p:txBody>
      </p:sp>
      <p:grpSp>
        <p:nvGrpSpPr>
          <p:cNvPr id="3" name="群組 2">
            <a:extLst>
              <a:ext uri="{FF2B5EF4-FFF2-40B4-BE49-F238E27FC236}">
                <a16:creationId xmlns:a16="http://schemas.microsoft.com/office/drawing/2014/main" id="{ED55BE75-E4E8-C8C2-F4F2-4267FE2F0DA7}"/>
              </a:ext>
            </a:extLst>
          </p:cNvPr>
          <p:cNvGrpSpPr/>
          <p:nvPr/>
        </p:nvGrpSpPr>
        <p:grpSpPr>
          <a:xfrm>
            <a:off x="8664797" y="534749"/>
            <a:ext cx="479207" cy="3196423"/>
            <a:chOff x="8664797" y="534749"/>
            <a:chExt cx="479207" cy="3196423"/>
          </a:xfrm>
        </p:grpSpPr>
        <p:sp>
          <p:nvSpPr>
            <p:cNvPr id="4" name="矩形 3">
              <a:extLst>
                <a:ext uri="{FF2B5EF4-FFF2-40B4-BE49-F238E27FC236}">
                  <a16:creationId xmlns:a16="http://schemas.microsoft.com/office/drawing/2014/main" id="{4B26A151-367D-CBE6-FB6A-FC2AA6FBE728}"/>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C0D28423-22AD-BC49-4493-FE296D7927E7}"/>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4012402877"/>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750129"/>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主觀上令人感到不舒服即構成性騷擾</a:t>
            </a:r>
          </a:p>
          <a:p>
            <a:endParaRPr lang="en-US" altLang="zh-TW" sz="2600" b="1" dirty="0">
              <a:solidFill>
                <a:srgbClr val="FF6600"/>
              </a:solidFill>
              <a:latin typeface="微軟正黑體" panose="020B0604030504040204" pitchFamily="34" charset="-120"/>
              <a:ea typeface="微軟正黑體" panose="020B0604030504040204" pitchFamily="34" charset="-120"/>
            </a:endParaRPr>
          </a:p>
          <a:p>
            <a:pPr>
              <a:lnSpc>
                <a:spcPct val="150000"/>
              </a:lnSpc>
            </a:pPr>
            <a:r>
              <a:rPr lang="zh-TW" altLang="en-US" sz="1800" b="1" dirty="0">
                <a:solidFill>
                  <a:srgbClr val="FF0000"/>
                </a:solidFill>
                <a:latin typeface="微軟正黑體" panose="020B0604030504040204" pitchFamily="34" charset="-120"/>
                <a:ea typeface="微軟正黑體" panose="020B0604030504040204" pitchFamily="34" charset="-120"/>
              </a:rPr>
              <a:t>性騷擾</a:t>
            </a:r>
            <a:r>
              <a:rPr lang="zh-TW" altLang="en-US" sz="1800" dirty="0">
                <a:latin typeface="微軟正黑體" panose="020B0604030504040204" pitchFamily="34" charset="-120"/>
                <a:ea typeface="微軟正黑體" panose="020B0604030504040204" pitchFamily="34" charset="-120"/>
              </a:rPr>
              <a:t>：指符合下列情形之一，且未達性侵害之程度者：</a:t>
            </a:r>
            <a:endParaRPr lang="en-US" altLang="zh-TW" sz="1800" dirty="0">
              <a:latin typeface="微軟正黑體" panose="020B0604030504040204" pitchFamily="34" charset="-120"/>
              <a:ea typeface="微軟正黑體" panose="020B0604030504040204" pitchFamily="34" charset="-120"/>
            </a:endParaRPr>
          </a:p>
          <a:p>
            <a:pPr marL="265113" indent="-265113">
              <a:lnSpc>
                <a:spcPct val="150000"/>
              </a:lnSpc>
              <a:buFont typeface="+mj-lt"/>
              <a:buAutoNum type="arabicPeriod"/>
            </a:pPr>
            <a:r>
              <a:rPr lang="zh-TW" altLang="en-US" sz="1800" dirty="0">
                <a:latin typeface="微軟正黑體" panose="020B0604030504040204" pitchFamily="34" charset="-120"/>
                <a:ea typeface="微軟正黑體" panose="020B0604030504040204" pitchFamily="34" charset="-120"/>
              </a:rPr>
              <a:t>以明示或暗示之方式，從事不受歡迎且具有性意味或性別歧視之言詞或行為，致影響他人之人格尊嚴、學習、或工作之機會或表現者。</a:t>
            </a:r>
            <a:endParaRPr lang="en-US" altLang="zh-TW" sz="1800" dirty="0">
              <a:latin typeface="微軟正黑體" panose="020B0604030504040204" pitchFamily="34" charset="-120"/>
              <a:ea typeface="微軟正黑體" panose="020B0604030504040204" pitchFamily="34" charset="-120"/>
            </a:endParaRPr>
          </a:p>
          <a:p>
            <a:pPr marL="265113" indent="-265113">
              <a:lnSpc>
                <a:spcPct val="150000"/>
              </a:lnSpc>
              <a:buFont typeface="+mj-lt"/>
              <a:buAutoNum type="arabicPeriod"/>
            </a:pPr>
            <a:r>
              <a:rPr lang="zh-TW" altLang="en-US" sz="1800" dirty="0">
                <a:latin typeface="微軟正黑體" panose="020B0604030504040204" pitchFamily="34" charset="-120"/>
                <a:ea typeface="微軟正黑體" panose="020B0604030504040204" pitchFamily="34" charset="-120"/>
              </a:rPr>
              <a:t>以性或性別有關之行為，作為自己或他人獲得、喪失或減損其學習或工作有關權益之條件者。</a:t>
            </a:r>
          </a:p>
          <a:p>
            <a:pPr marL="984250" indent="-719138" algn="just">
              <a:lnSpc>
                <a:spcPct val="150000"/>
              </a:lnSpc>
            </a:pPr>
            <a:r>
              <a:rPr lang="zh-TW" altLang="en-US" sz="1800" dirty="0">
                <a:latin typeface="微軟正黑體" panose="020B0604030504040204" pitchFamily="34" charset="-120"/>
                <a:ea typeface="微軟正黑體" panose="020B0604030504040204" pitchFamily="34" charset="-120"/>
              </a:rPr>
              <a:t>例如：色瞇瞇的窺視或盯視、令人不舒服的黃色笑話、暴露狂、有意無意的身體碰觸，或是其他身體侵犯行為</a:t>
            </a:r>
            <a:r>
              <a:rPr lang="en-US" altLang="zh-TW" sz="1800" dirty="0">
                <a:latin typeface="微軟正黑體" panose="020B0604030504040204" pitchFamily="34" charset="-120"/>
                <a:ea typeface="微軟正黑體" panose="020B0604030504040204" pitchFamily="34" charset="-120"/>
              </a:rPr>
              <a:t>…</a:t>
            </a:r>
            <a:r>
              <a:rPr lang="zh-TW" altLang="en-US" sz="1800" dirty="0">
                <a:latin typeface="微軟正黑體" panose="020B0604030504040204" pitchFamily="34" charset="-120"/>
                <a:ea typeface="微軟正黑體" panose="020B0604030504040204" pitchFamily="34" charset="-120"/>
              </a:rPr>
              <a:t>等，皆可構成性騷擾的行為。</a:t>
            </a:r>
          </a:p>
        </p:txBody>
      </p:sp>
      <p:grpSp>
        <p:nvGrpSpPr>
          <p:cNvPr id="3" name="群組 2">
            <a:extLst>
              <a:ext uri="{FF2B5EF4-FFF2-40B4-BE49-F238E27FC236}">
                <a16:creationId xmlns:a16="http://schemas.microsoft.com/office/drawing/2014/main" id="{E7614C3D-CDE5-CCD4-BAD2-14BB8550D838}"/>
              </a:ext>
            </a:extLst>
          </p:cNvPr>
          <p:cNvGrpSpPr/>
          <p:nvPr/>
        </p:nvGrpSpPr>
        <p:grpSpPr>
          <a:xfrm>
            <a:off x="8664797" y="534749"/>
            <a:ext cx="479207" cy="3196423"/>
            <a:chOff x="8664797" y="534749"/>
            <a:chExt cx="479207" cy="3196423"/>
          </a:xfrm>
        </p:grpSpPr>
        <p:sp>
          <p:nvSpPr>
            <p:cNvPr id="4" name="矩形 3">
              <a:extLst>
                <a:ext uri="{FF2B5EF4-FFF2-40B4-BE49-F238E27FC236}">
                  <a16:creationId xmlns:a16="http://schemas.microsoft.com/office/drawing/2014/main" id="{C3078707-8A22-E597-DB9D-E103ED65434F}"/>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293B4CCC-1247-0F11-BA27-7C9101D2D471}"/>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2887811185"/>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graphicFrame>
        <p:nvGraphicFramePr>
          <p:cNvPr id="3" name="表格 3">
            <a:extLst>
              <a:ext uri="{FF2B5EF4-FFF2-40B4-BE49-F238E27FC236}">
                <a16:creationId xmlns:a16="http://schemas.microsoft.com/office/drawing/2014/main" id="{5F335E53-C5DB-7355-7E9D-40BAC9A06760}"/>
              </a:ext>
            </a:extLst>
          </p:cNvPr>
          <p:cNvGraphicFramePr>
            <a:graphicFrameLocks noGrp="1"/>
          </p:cNvGraphicFramePr>
          <p:nvPr>
            <p:extLst>
              <p:ext uri="{D42A27DB-BD31-4B8C-83A1-F6EECF244321}">
                <p14:modId xmlns:p14="http://schemas.microsoft.com/office/powerpoint/2010/main" val="2272598359"/>
              </p:ext>
            </p:extLst>
          </p:nvPr>
        </p:nvGraphicFramePr>
        <p:xfrm>
          <a:off x="625104" y="534749"/>
          <a:ext cx="7776860" cy="4099775"/>
        </p:xfrm>
        <a:graphic>
          <a:graphicData uri="http://schemas.openxmlformats.org/drawingml/2006/table">
            <a:tbl>
              <a:tblPr firstRow="1" bandRow="1">
                <a:tableStyleId>{5C22544A-7EE6-4342-B048-85BDC9FD1C3A}</a:tableStyleId>
              </a:tblPr>
              <a:tblGrid>
                <a:gridCol w="1711696">
                  <a:extLst>
                    <a:ext uri="{9D8B030D-6E8A-4147-A177-3AD203B41FA5}">
                      <a16:colId xmlns:a16="http://schemas.microsoft.com/office/drawing/2014/main" val="612028799"/>
                    </a:ext>
                  </a:extLst>
                </a:gridCol>
                <a:gridCol w="6065164">
                  <a:extLst>
                    <a:ext uri="{9D8B030D-6E8A-4147-A177-3AD203B41FA5}">
                      <a16:colId xmlns:a16="http://schemas.microsoft.com/office/drawing/2014/main" val="2963852012"/>
                    </a:ext>
                  </a:extLst>
                </a:gridCol>
              </a:tblGrid>
              <a:tr h="502535">
                <a:tc>
                  <a:txBody>
                    <a:bodyPr/>
                    <a:lstStyle/>
                    <a:p>
                      <a:pPr algn="ctr"/>
                      <a:r>
                        <a:rPr lang="zh-TW" altLang="en-US" sz="1800" dirty="0">
                          <a:latin typeface="微軟正黑體" panose="020B0604030504040204" pitchFamily="34" charset="-120"/>
                          <a:ea typeface="微軟正黑體" panose="020B0604030504040204" pitchFamily="34" charset="-120"/>
                        </a:rPr>
                        <a:t>類型</a:t>
                      </a:r>
                    </a:p>
                  </a:txBody>
                  <a:tcPr anchor="ctr">
                    <a:lnL w="12700" cap="flat" cmpd="sng" algn="ctr">
                      <a:solidFill>
                        <a:srgbClr val="FF9900"/>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tc>
                  <a:txBody>
                    <a:bodyPr/>
                    <a:lstStyle/>
                    <a:p>
                      <a:pPr algn="ctr"/>
                      <a:r>
                        <a:rPr lang="zh-TW" altLang="en-US" sz="1800" dirty="0">
                          <a:latin typeface="微軟正黑體" panose="020B0604030504040204" pitchFamily="34" charset="-120"/>
                          <a:ea typeface="微軟正黑體" panose="020B0604030504040204" pitchFamily="34" charset="-120"/>
                        </a:rPr>
                        <a:t>樣態</a:t>
                      </a:r>
                    </a:p>
                  </a:txBody>
                  <a:tcPr anchor="ctr">
                    <a:lnL w="12700" cap="flat" cmpd="sng" algn="ctr">
                      <a:solidFill>
                        <a:schemeClr val="bg1"/>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extLst>
                  <a:ext uri="{0D108BD9-81ED-4DB2-BD59-A6C34878D82A}">
                    <a16:rowId xmlns:a16="http://schemas.microsoft.com/office/drawing/2014/main" val="2308073334"/>
                  </a:ext>
                </a:extLst>
              </a:tr>
              <a:tr h="812280">
                <a:tc>
                  <a:txBody>
                    <a:bodyPr/>
                    <a:lstStyle/>
                    <a:p>
                      <a:pPr algn="ctr"/>
                      <a:r>
                        <a:rPr lang="zh-TW" altLang="en-US" sz="1800" kern="1200" dirty="0">
                          <a:effectLst/>
                          <a:latin typeface="微軟正黑體" panose="020B0604030504040204" pitchFamily="34" charset="-120"/>
                          <a:ea typeface="微軟正黑體" panose="020B0604030504040204" pitchFamily="34" charset="-120"/>
                        </a:rPr>
                        <a:t>語言騷擾</a:t>
                      </a:r>
                      <a:endParaRPr lang="zh-TW" altLang="en-US" sz="180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r>
                        <a:rPr lang="zh-TW" altLang="en-US" sz="1800" kern="1200" dirty="0">
                          <a:effectLst/>
                          <a:latin typeface="微軟正黑體" panose="020B0604030504040204" pitchFamily="34" charset="-120"/>
                          <a:ea typeface="微軟正黑體" panose="020B0604030504040204" pitchFamily="34" charset="-120"/>
                        </a:rPr>
                        <a:t>包含性意涵、性別偏見或歧視行為及態度，甚或帶有侮辱、敵視或詆毀其他性別的言論。如：大波霸、娘娘腔等。</a:t>
                      </a:r>
                      <a:endParaRPr lang="zh-TW" altLang="en-US" sz="180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927563887"/>
                  </a:ext>
                </a:extLst>
              </a:tr>
              <a:tr h="1160400">
                <a:tc>
                  <a:txBody>
                    <a:bodyPr/>
                    <a:lstStyle/>
                    <a:p>
                      <a:pPr algn="ctr"/>
                      <a:r>
                        <a:rPr lang="zh-TW" altLang="en-US" sz="1800" kern="1200" dirty="0">
                          <a:effectLst/>
                          <a:latin typeface="微軟正黑體" panose="020B0604030504040204" pitchFamily="34" charset="-120"/>
                          <a:ea typeface="微軟正黑體" panose="020B0604030504040204" pitchFamily="34" charset="-120"/>
                        </a:rPr>
                        <a:t>肢體騷擾</a:t>
                      </a:r>
                      <a:endParaRPr lang="zh-TW" altLang="en-US" sz="180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r>
                        <a:rPr lang="zh-TW" altLang="en-US" sz="1800" kern="1200" dirty="0">
                          <a:effectLst/>
                          <a:latin typeface="微軟正黑體" panose="020B0604030504040204" pitchFamily="34" charset="-120"/>
                          <a:ea typeface="微軟正黑體" panose="020B0604030504040204" pitchFamily="34" charset="-120"/>
                        </a:rPr>
                        <a:t>任一性別對其他性別做出肢體上的動作，讓對方覺得不受尊重及不舒服。如：掀裙子、故意觸碰對方身體、偷窺、偷拍等。</a:t>
                      </a:r>
                      <a:endParaRPr lang="zh-TW" altLang="en-US" sz="180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2157469366"/>
                  </a:ext>
                </a:extLst>
              </a:tr>
              <a:tr h="812280">
                <a:tc>
                  <a:txBody>
                    <a:bodyPr/>
                    <a:lstStyle/>
                    <a:p>
                      <a:pPr algn="ctr"/>
                      <a:r>
                        <a:rPr lang="zh-TW" altLang="en-US" sz="1800" kern="1200" dirty="0">
                          <a:effectLst/>
                          <a:latin typeface="微軟正黑體" panose="020B0604030504040204" pitchFamily="34" charset="-120"/>
                          <a:ea typeface="微軟正黑體" panose="020B0604030504040204" pitchFamily="34" charset="-120"/>
                        </a:rPr>
                        <a:t>視覺騷擾</a:t>
                      </a:r>
                      <a:endParaRPr lang="zh-TW" altLang="en-US" sz="180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r>
                        <a:rPr lang="zh-TW" altLang="en-US" sz="1800" kern="1200" dirty="0">
                          <a:effectLst/>
                          <a:latin typeface="微軟正黑體" panose="020B0604030504040204" pitchFamily="34" charset="-120"/>
                          <a:ea typeface="微軟正黑體" panose="020B0604030504040204" pitchFamily="34" charset="-120"/>
                        </a:rPr>
                        <a:t>展示裸露色情圖片或是帶有貶抑任一性別意味的海報、宣傳單，造成當事人不舒服者。如：網路上散播性暗示圖片。</a:t>
                      </a:r>
                      <a:endParaRPr lang="zh-TW" altLang="en-US" sz="180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4031316017"/>
                  </a:ext>
                </a:extLst>
              </a:tr>
              <a:tr h="812280">
                <a:tc>
                  <a:txBody>
                    <a:bodyPr/>
                    <a:lstStyle/>
                    <a:p>
                      <a:pPr algn="ctr"/>
                      <a:r>
                        <a:rPr lang="zh-TW" altLang="en-US" sz="1800" kern="1200" dirty="0">
                          <a:effectLst/>
                          <a:latin typeface="微軟正黑體" panose="020B0604030504040204" pitchFamily="34" charset="-120"/>
                          <a:ea typeface="微軟正黑體" panose="020B0604030504040204" pitchFamily="34" charset="-120"/>
                        </a:rPr>
                        <a:t>不受歡迎的性追求或性要求</a:t>
                      </a:r>
                      <a:endParaRPr lang="zh-TW" altLang="en-US" sz="180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just"/>
                      <a:r>
                        <a:rPr lang="zh-TW" altLang="en-US" sz="1800" kern="1200" dirty="0">
                          <a:effectLst/>
                          <a:latin typeface="微軟正黑體" panose="020B0604030504040204" pitchFamily="34" charset="-120"/>
                          <a:ea typeface="微軟正黑體" panose="020B0604030504040204" pitchFamily="34" charset="-120"/>
                        </a:rPr>
                        <a:t>要求對方同意性服務作為交換利益條件的手段。如：老師以加分、及格等條件要求學生約會或趁機佔便宜等。</a:t>
                      </a:r>
                      <a:endParaRPr lang="zh-TW" altLang="en-US" sz="180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455196188"/>
                  </a:ext>
                </a:extLst>
              </a:tr>
            </a:tbl>
          </a:graphicData>
        </a:graphic>
      </p:graphicFrame>
      <p:grpSp>
        <p:nvGrpSpPr>
          <p:cNvPr id="4" name="群組 3">
            <a:extLst>
              <a:ext uri="{FF2B5EF4-FFF2-40B4-BE49-F238E27FC236}">
                <a16:creationId xmlns:a16="http://schemas.microsoft.com/office/drawing/2014/main" id="{1BBD42EA-5FCB-EE92-9559-123460A9C0C2}"/>
              </a:ext>
            </a:extLst>
          </p:cNvPr>
          <p:cNvGrpSpPr/>
          <p:nvPr/>
        </p:nvGrpSpPr>
        <p:grpSpPr>
          <a:xfrm>
            <a:off x="8664797" y="534749"/>
            <a:ext cx="479207" cy="3196423"/>
            <a:chOff x="8664797" y="534749"/>
            <a:chExt cx="479207" cy="3196423"/>
          </a:xfrm>
        </p:grpSpPr>
        <p:sp>
          <p:nvSpPr>
            <p:cNvPr id="5" name="矩形 4">
              <a:extLst>
                <a:ext uri="{FF2B5EF4-FFF2-40B4-BE49-F238E27FC236}">
                  <a16:creationId xmlns:a16="http://schemas.microsoft.com/office/drawing/2014/main" id="{B4219BBB-0B97-09D9-6919-56994B0EEDBA}"/>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7" name="文字方塊 6">
              <a:extLst>
                <a:ext uri="{FF2B5EF4-FFF2-40B4-BE49-F238E27FC236}">
                  <a16:creationId xmlns:a16="http://schemas.microsoft.com/office/drawing/2014/main" id="{4589CD24-D26E-DC8F-BFBA-8E88B05BDFEE}"/>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4085039213"/>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544432"/>
          </a:xfrm>
          <a:prstGeom prst="rect">
            <a:avLst/>
          </a:prstGeom>
        </p:spPr>
        <p:txBody>
          <a:bodyPr wrap="square">
            <a:spAutoFit/>
          </a:bodyPr>
          <a:lstStyle/>
          <a:p>
            <a:endParaRPr lang="en-US" altLang="zh-TW" sz="1800" b="1" dirty="0">
              <a:solidFill>
                <a:srgbClr val="FF0000"/>
              </a:solidFill>
              <a:latin typeface="微軟正黑體" panose="020B0604030504040204" pitchFamily="34" charset="-120"/>
              <a:ea typeface="微軟正黑體" panose="020B0604030504040204" pitchFamily="34" charset="-120"/>
            </a:endParaRPr>
          </a:p>
          <a:p>
            <a:pPr marL="342900" indent="-342900" algn="just">
              <a:lnSpc>
                <a:spcPct val="150000"/>
              </a:lnSpc>
              <a:buFont typeface="+mj-lt"/>
              <a:buAutoNum type="arabicPeriod"/>
            </a:pPr>
            <a:r>
              <a:rPr lang="zh-TW" altLang="en-US" sz="2000" b="1" dirty="0">
                <a:solidFill>
                  <a:srgbClr val="FF0000"/>
                </a:solidFill>
                <a:latin typeface="微軟正黑體" panose="020B0604030504040204" pitchFamily="34" charset="-120"/>
                <a:ea typeface="微軟正黑體" panose="020B0604030504040204" pitchFamily="34" charset="-120"/>
              </a:rPr>
              <a:t>性霸凌</a:t>
            </a:r>
            <a:r>
              <a:rPr lang="zh-TW" altLang="en-US" sz="2000" dirty="0">
                <a:latin typeface="微軟正黑體" panose="020B0604030504040204" pitchFamily="34" charset="-120"/>
                <a:ea typeface="微軟正黑體" panose="020B0604030504040204" pitchFamily="34" charset="-120"/>
              </a:rPr>
              <a:t>：指透過語言、肢體或其他暴力，對於他人之性別特徵、性別特質、性傾向或性別認同進行貶抑、攻擊或威脅之行為且非屬性騷擾者。</a:t>
            </a:r>
            <a:endParaRPr lang="en-US" altLang="zh-TW" sz="2000" dirty="0">
              <a:latin typeface="微軟正黑體" panose="020B0604030504040204" pitchFamily="34" charset="-120"/>
              <a:ea typeface="微軟正黑體" panose="020B0604030504040204" pitchFamily="34" charset="-120"/>
            </a:endParaRPr>
          </a:p>
          <a:p>
            <a:pPr marL="342900" indent="-342900" algn="just">
              <a:lnSpc>
                <a:spcPct val="150000"/>
              </a:lnSpc>
              <a:buFont typeface="+mj-lt"/>
              <a:buAutoNum type="arabicPeriod"/>
            </a:pPr>
            <a:endParaRPr lang="en-US" altLang="zh-TW" sz="2000" dirty="0">
              <a:latin typeface="微軟正黑體" panose="020B0604030504040204" pitchFamily="34" charset="-120"/>
              <a:ea typeface="微軟正黑體" panose="020B0604030504040204" pitchFamily="34" charset="-120"/>
            </a:endParaRPr>
          </a:p>
          <a:p>
            <a:pPr marL="342900" indent="-342900" algn="just">
              <a:lnSpc>
                <a:spcPct val="150000"/>
              </a:lnSpc>
              <a:buFont typeface="+mj-lt"/>
              <a:buAutoNum type="arabicPeriod"/>
            </a:pPr>
            <a:r>
              <a:rPr lang="zh-TW" altLang="en-US" sz="2000" dirty="0">
                <a:latin typeface="微軟正黑體" panose="020B0604030504040204" pitchFamily="34" charset="-120"/>
                <a:ea typeface="微軟正黑體" panose="020B0604030504040204" pitchFamily="34" charset="-120"/>
              </a:rPr>
              <a:t>例如：教職員工生對於他人（包含單一個人或校園</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教室中隱藏性別或性取向之不特定身分者）之性別特徵、性別特質、性傾向或性別認同</a:t>
            </a:r>
            <a:r>
              <a:rPr lang="zh-TW" altLang="en-US" sz="2000" b="1" dirty="0">
                <a:solidFill>
                  <a:srgbClr val="FF0000"/>
                </a:solidFill>
                <a:latin typeface="微軟正黑體" panose="020B0604030504040204" pitchFamily="34" charset="-120"/>
                <a:ea typeface="微軟正黑體" panose="020B0604030504040204" pitchFamily="34" charset="-120"/>
              </a:rPr>
              <a:t>進行貶抑之實</a:t>
            </a:r>
            <a:r>
              <a:rPr lang="zh-TW" altLang="en-US" sz="2000" dirty="0">
                <a:latin typeface="微軟正黑體" panose="020B0604030504040204" pitchFamily="34" charset="-120"/>
                <a:ea typeface="微軟正黑體" panose="020B0604030504040204" pitchFamily="34" charset="-120"/>
              </a:rPr>
              <a:t>，即應認屬性霸凌範圍，而非性騷擾。</a:t>
            </a:r>
          </a:p>
        </p:txBody>
      </p:sp>
      <p:grpSp>
        <p:nvGrpSpPr>
          <p:cNvPr id="3" name="群組 2">
            <a:extLst>
              <a:ext uri="{FF2B5EF4-FFF2-40B4-BE49-F238E27FC236}">
                <a16:creationId xmlns:a16="http://schemas.microsoft.com/office/drawing/2014/main" id="{8D90050D-5CD6-B8A5-32F2-C4EB6CF092B2}"/>
              </a:ext>
            </a:extLst>
          </p:cNvPr>
          <p:cNvGrpSpPr/>
          <p:nvPr/>
        </p:nvGrpSpPr>
        <p:grpSpPr>
          <a:xfrm>
            <a:off x="8664797" y="534749"/>
            <a:ext cx="479207" cy="3196423"/>
            <a:chOff x="8664797" y="534749"/>
            <a:chExt cx="479207" cy="3196423"/>
          </a:xfrm>
        </p:grpSpPr>
        <p:sp>
          <p:nvSpPr>
            <p:cNvPr id="4" name="矩形 3">
              <a:extLst>
                <a:ext uri="{FF2B5EF4-FFF2-40B4-BE49-F238E27FC236}">
                  <a16:creationId xmlns:a16="http://schemas.microsoft.com/office/drawing/2014/main" id="{99FF560A-6868-3BF5-6A72-58848B788A27}"/>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E808C52F-22F4-2FC4-21D9-C64829424441}"/>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1123522652"/>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92443"/>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通報義務</a:t>
            </a:r>
            <a:endParaRPr lang="en-US" altLang="zh-TW" sz="2000" dirty="0">
              <a:latin typeface="微軟正黑體" panose="020B0604030504040204" pitchFamily="34" charset="-120"/>
              <a:ea typeface="微軟正黑體" panose="020B0604030504040204" pitchFamily="34" charset="-120"/>
            </a:endParaRPr>
          </a:p>
        </p:txBody>
      </p:sp>
      <p:graphicFrame>
        <p:nvGraphicFramePr>
          <p:cNvPr id="5" name="表格 3">
            <a:extLst>
              <a:ext uri="{FF2B5EF4-FFF2-40B4-BE49-F238E27FC236}">
                <a16:creationId xmlns:a16="http://schemas.microsoft.com/office/drawing/2014/main" id="{253F109E-E47B-60F7-CF42-6EB447C5993D}"/>
              </a:ext>
            </a:extLst>
          </p:cNvPr>
          <p:cNvGraphicFramePr>
            <a:graphicFrameLocks noGrp="1"/>
          </p:cNvGraphicFramePr>
          <p:nvPr>
            <p:extLst>
              <p:ext uri="{D42A27DB-BD31-4B8C-83A1-F6EECF244321}">
                <p14:modId xmlns:p14="http://schemas.microsoft.com/office/powerpoint/2010/main" val="314076592"/>
              </p:ext>
            </p:extLst>
          </p:nvPr>
        </p:nvGraphicFramePr>
        <p:xfrm>
          <a:off x="625104" y="1060358"/>
          <a:ext cx="7776860" cy="3570720"/>
        </p:xfrm>
        <a:graphic>
          <a:graphicData uri="http://schemas.openxmlformats.org/drawingml/2006/table">
            <a:tbl>
              <a:tblPr firstRow="1" bandRow="1">
                <a:tableStyleId>{5C22544A-7EE6-4342-B048-85BDC9FD1C3A}</a:tableStyleId>
              </a:tblPr>
              <a:tblGrid>
                <a:gridCol w="1711696">
                  <a:extLst>
                    <a:ext uri="{9D8B030D-6E8A-4147-A177-3AD203B41FA5}">
                      <a16:colId xmlns:a16="http://schemas.microsoft.com/office/drawing/2014/main" val="612028799"/>
                    </a:ext>
                  </a:extLst>
                </a:gridCol>
                <a:gridCol w="3032582">
                  <a:extLst>
                    <a:ext uri="{9D8B030D-6E8A-4147-A177-3AD203B41FA5}">
                      <a16:colId xmlns:a16="http://schemas.microsoft.com/office/drawing/2014/main" val="2963852012"/>
                    </a:ext>
                  </a:extLst>
                </a:gridCol>
                <a:gridCol w="3032582">
                  <a:extLst>
                    <a:ext uri="{9D8B030D-6E8A-4147-A177-3AD203B41FA5}">
                      <a16:colId xmlns:a16="http://schemas.microsoft.com/office/drawing/2014/main" val="3233698172"/>
                    </a:ext>
                  </a:extLst>
                </a:gridCol>
              </a:tblGrid>
              <a:tr h="346411">
                <a:tc>
                  <a:txBody>
                    <a:bodyPr/>
                    <a:lstStyle/>
                    <a:p>
                      <a:pPr algn="ctr"/>
                      <a:endParaRPr lang="zh-TW" altLang="en-US" sz="180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solidFill>
                      <a:srgbClr val="FF9900"/>
                    </a:solidFill>
                  </a:tcPr>
                </a:tc>
                <a:tc>
                  <a:txBody>
                    <a:bodyPr/>
                    <a:lstStyle/>
                    <a:p>
                      <a:pPr algn="ctr"/>
                      <a:r>
                        <a:rPr lang="zh-TW" altLang="en-US" sz="1400" dirty="0">
                          <a:latin typeface="微軟正黑體" panose="020B0604030504040204" pitchFamily="34" charset="-120"/>
                          <a:ea typeface="微軟正黑體" panose="020B0604030504040204" pitchFamily="34" charset="-120"/>
                        </a:rPr>
                        <a:t>安全維護事件</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9900"/>
                    </a:solidFill>
                  </a:tcPr>
                </a:tc>
                <a:tc>
                  <a:txBody>
                    <a:bodyPr/>
                    <a:lstStyle/>
                    <a:p>
                      <a:pPr algn="ctr"/>
                      <a:r>
                        <a:rPr lang="zh-TW" altLang="en-US" sz="1400" dirty="0">
                          <a:latin typeface="微軟正黑體" panose="020B0604030504040204" pitchFamily="34" charset="-120"/>
                          <a:ea typeface="微軟正黑體" panose="020B0604030504040204" pitchFamily="34" charset="-120"/>
                        </a:rPr>
                        <a:t>兒童少年保護事件</a:t>
                      </a:r>
                    </a:p>
                  </a:txBody>
                  <a:tcPr anchor="ctr">
                    <a:lnL w="12700" cap="flat" cmpd="sng" algn="ctr">
                      <a:solidFill>
                        <a:schemeClr val="bg1"/>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rgbClr val="FF9900"/>
                    </a:solidFill>
                  </a:tcPr>
                </a:tc>
                <a:extLst>
                  <a:ext uri="{0D108BD9-81ED-4DB2-BD59-A6C34878D82A}">
                    <a16:rowId xmlns:a16="http://schemas.microsoft.com/office/drawing/2014/main" val="2308073334"/>
                  </a:ext>
                </a:extLst>
              </a:tr>
              <a:tr h="540000">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zh-TW" altLang="en-US" sz="1400" dirty="0">
                          <a:latin typeface="微軟正黑體" panose="020B0604030504040204" pitchFamily="34" charset="-120"/>
                          <a:ea typeface="微軟正黑體" panose="020B0604030504040204" pitchFamily="34" charset="-120"/>
                        </a:rPr>
                        <a:t>法定通報</a:t>
                      </a:r>
                      <a:r>
                        <a:rPr lang="en-US" altLang="zh-TW" sz="1400" dirty="0">
                          <a:latin typeface="微軟正黑體" panose="020B0604030504040204" pitchFamily="34" charset="-120"/>
                          <a:ea typeface="微軟正黑體" panose="020B0604030504040204" pitchFamily="34" charset="-120"/>
                        </a:rPr>
                        <a:t>(</a:t>
                      </a:r>
                      <a:r>
                        <a:rPr lang="zh-TW" altLang="en-US" sz="1400" dirty="0">
                          <a:latin typeface="微軟正黑體" panose="020B0604030504040204" pitchFamily="34" charset="-120"/>
                          <a:ea typeface="微軟正黑體" panose="020B0604030504040204" pitchFamily="34" charset="-120"/>
                        </a:rPr>
                        <a:t>乙級</a:t>
                      </a:r>
                      <a:r>
                        <a:rPr lang="en-US" altLang="zh-TW" sz="1400" dirty="0">
                          <a:latin typeface="微軟正黑體" panose="020B0604030504040204" pitchFamily="34" charset="-120"/>
                          <a:ea typeface="微軟正黑體" panose="020B0604030504040204" pitchFamily="34" charset="-120"/>
                        </a:rPr>
                        <a:t>)</a:t>
                      </a:r>
                      <a:endParaRPr lang="zh-TW" altLang="en-US" sz="140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zh-TW" altLang="en-US" sz="1400" dirty="0">
                          <a:latin typeface="微軟正黑體" panose="020B0604030504040204" pitchFamily="34" charset="-120"/>
                          <a:ea typeface="微軟正黑體" panose="020B0604030504040204" pitchFamily="34" charset="-120"/>
                        </a:rPr>
                        <a:t>性侵害、性騷擾 或性霸凌事件</a:t>
                      </a:r>
                      <a:endParaRPr lang="en-US" altLang="zh-TW" sz="1400" dirty="0">
                        <a:latin typeface="微軟正黑體" panose="020B0604030504040204" pitchFamily="34" charset="-120"/>
                        <a:ea typeface="微軟正黑體" panose="020B0604030504040204" pitchFamily="34" charset="-12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lang="en-US" altLang="zh-TW" sz="1400" dirty="0">
                          <a:latin typeface="微軟正黑體" panose="020B0604030504040204" pitchFamily="34" charset="-120"/>
                          <a:ea typeface="微軟正黑體" panose="020B0604030504040204" pitchFamily="34" charset="-120"/>
                        </a:rPr>
                        <a:t>(18</a:t>
                      </a:r>
                      <a:r>
                        <a:rPr lang="zh-TW" altLang="en-US" sz="1400" dirty="0">
                          <a:latin typeface="微軟正黑體" panose="020B0604030504040204" pitchFamily="34" charset="-120"/>
                          <a:ea typeface="微軟正黑體" panose="020B0604030504040204" pitchFamily="34" charset="-120"/>
                        </a:rPr>
                        <a:t>歲以上</a:t>
                      </a:r>
                      <a:r>
                        <a:rPr lang="en-US" altLang="zh-TW" sz="1400" dirty="0">
                          <a:latin typeface="微軟正黑體" panose="020B0604030504040204" pitchFamily="34" charset="-120"/>
                          <a:ea typeface="微軟正黑體" panose="020B0604030504040204" pitchFamily="34" charset="-120"/>
                        </a:rPr>
                        <a:t>)</a:t>
                      </a:r>
                      <a:endParaRPr lang="zh-TW" altLang="en-US" sz="140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a:txBody>
                    <a:bodyPr/>
                    <a:lstStyle/>
                    <a:p>
                      <a:pPr algn="ctr"/>
                      <a:r>
                        <a:rPr lang="zh-TW" altLang="en-US" sz="1400" dirty="0">
                          <a:latin typeface="微軟正黑體" panose="020B0604030504040204" pitchFamily="34" charset="-120"/>
                          <a:ea typeface="微軟正黑體" panose="020B0604030504040204" pitchFamily="34" charset="-120"/>
                        </a:rPr>
                        <a:t>性侵害、性騷擾或性霸凌事件</a:t>
                      </a:r>
                      <a:endParaRPr lang="en-US" altLang="zh-TW" sz="1400" dirty="0">
                        <a:latin typeface="微軟正黑體" panose="020B0604030504040204" pitchFamily="34" charset="-120"/>
                        <a:ea typeface="微軟正黑體" panose="020B0604030504040204" pitchFamily="34" charset="-120"/>
                      </a:endParaRPr>
                    </a:p>
                    <a:p>
                      <a:pPr algn="ctr"/>
                      <a:r>
                        <a:rPr lang="en-US" altLang="zh-TW" sz="1400" dirty="0">
                          <a:latin typeface="微軟正黑體" panose="020B0604030504040204" pitchFamily="34" charset="-120"/>
                          <a:ea typeface="微軟正黑體" panose="020B0604030504040204" pitchFamily="34" charset="-120"/>
                        </a:rPr>
                        <a:t>(</a:t>
                      </a:r>
                      <a:r>
                        <a:rPr lang="zh-TW" altLang="en-US" sz="1400" dirty="0">
                          <a:latin typeface="微軟正黑體" panose="020B0604030504040204" pitchFamily="34" charset="-120"/>
                          <a:ea typeface="微軟正黑體" panose="020B0604030504040204" pitchFamily="34" charset="-120"/>
                        </a:rPr>
                        <a:t>未滿</a:t>
                      </a:r>
                      <a:r>
                        <a:rPr lang="en-US" altLang="zh-TW" sz="1400" dirty="0">
                          <a:latin typeface="微軟正黑體" panose="020B0604030504040204" pitchFamily="34" charset="-120"/>
                          <a:ea typeface="微軟正黑體" panose="020B0604030504040204" pitchFamily="34" charset="-120"/>
                        </a:rPr>
                        <a:t>18</a:t>
                      </a:r>
                      <a:r>
                        <a:rPr lang="zh-TW" altLang="en-US" sz="1400" dirty="0">
                          <a:latin typeface="微軟正黑體" panose="020B0604030504040204" pitchFamily="34" charset="-120"/>
                          <a:ea typeface="微軟正黑體" panose="020B0604030504040204" pitchFamily="34" charset="-120"/>
                        </a:rPr>
                        <a:t>歲以上</a:t>
                      </a:r>
                      <a:r>
                        <a:rPr lang="en-US" altLang="zh-TW" sz="1400" dirty="0">
                          <a:latin typeface="微軟正黑體" panose="020B0604030504040204" pitchFamily="34" charset="-120"/>
                          <a:ea typeface="微軟正黑體" panose="020B0604030504040204" pitchFamily="34" charset="-120"/>
                        </a:rPr>
                        <a:t>)</a:t>
                      </a:r>
                      <a:endParaRPr lang="zh-TW" altLang="en-US" sz="140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extLst>
                  <a:ext uri="{0D108BD9-81ED-4DB2-BD59-A6C34878D82A}">
                    <a16:rowId xmlns:a16="http://schemas.microsoft.com/office/drawing/2014/main" val="927563887"/>
                  </a:ext>
                </a:extLst>
              </a:tr>
              <a:tr h="540000">
                <a:tc>
                  <a:txBody>
                    <a:bodyPr/>
                    <a:lstStyle/>
                    <a:p>
                      <a:pPr algn="ctr"/>
                      <a:r>
                        <a:rPr lang="zh-TW" altLang="en-US" sz="1400" dirty="0">
                          <a:latin typeface="微軟正黑體" panose="020B0604030504040204" pitchFamily="34" charset="-120"/>
                          <a:ea typeface="微軟正黑體" panose="020B0604030504040204" pitchFamily="34" charset="-120"/>
                        </a:rPr>
                        <a:t>通報時限</a:t>
                      </a: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gridSpan="2">
                  <a:txBody>
                    <a:bodyPr/>
                    <a:lstStyle/>
                    <a:p>
                      <a:pPr algn="ctr"/>
                      <a:r>
                        <a:rPr lang="zh-TW" altLang="en-US" sz="1400" dirty="0">
                          <a:latin typeface="微軟正黑體" panose="020B0604030504040204" pitchFamily="34" charset="-120"/>
                          <a:ea typeface="微軟正黑體" panose="020B0604030504040204" pitchFamily="34" charset="-120"/>
                        </a:rPr>
                        <a:t>自</a:t>
                      </a:r>
                      <a:r>
                        <a:rPr lang="zh-TW" altLang="en-US" sz="1400" b="1" dirty="0">
                          <a:solidFill>
                            <a:srgbClr val="FF0000"/>
                          </a:solidFill>
                          <a:latin typeface="微軟正黑體" panose="020B0604030504040204" pitchFamily="34" charset="-120"/>
                          <a:ea typeface="微軟正黑體" panose="020B0604030504040204" pitchFamily="34" charset="-120"/>
                        </a:rPr>
                        <a:t>第一知悉人</a:t>
                      </a:r>
                      <a:r>
                        <a:rPr lang="zh-TW" altLang="en-US" sz="1400" kern="1200" dirty="0">
                          <a:effectLst/>
                          <a:latin typeface="微軟正黑體" panose="020B0604030504040204" pitchFamily="34" charset="-120"/>
                          <a:ea typeface="微軟正黑體" panose="020B0604030504040204" pitchFamily="34" charset="-120"/>
                        </a:rPr>
                        <a:t>知悉後，</a:t>
                      </a:r>
                      <a:r>
                        <a:rPr lang="en-US" altLang="zh-TW" sz="1400" b="1" dirty="0">
                          <a:solidFill>
                            <a:srgbClr val="FF0000"/>
                          </a:solidFill>
                          <a:latin typeface="微軟正黑體" panose="020B0604030504040204" pitchFamily="34" charset="-120"/>
                          <a:ea typeface="微軟正黑體" panose="020B0604030504040204" pitchFamily="34" charset="-120"/>
                        </a:rPr>
                        <a:t>24</a:t>
                      </a:r>
                      <a:r>
                        <a:rPr lang="zh-TW" altLang="en-US" sz="1400" b="1" dirty="0">
                          <a:solidFill>
                            <a:srgbClr val="FF0000"/>
                          </a:solidFill>
                          <a:latin typeface="微軟正黑體" panose="020B0604030504040204" pitchFamily="34" charset="-120"/>
                          <a:ea typeface="微軟正黑體" panose="020B0604030504040204" pitchFamily="34" charset="-120"/>
                        </a:rPr>
                        <a:t>小時內</a:t>
                      </a:r>
                      <a:r>
                        <a:rPr lang="zh-TW" altLang="en-US" sz="1400" dirty="0">
                          <a:latin typeface="微軟正黑體" panose="020B0604030504040204" pitchFamily="34" charset="-120"/>
                          <a:ea typeface="微軟正黑體" panose="020B0604030504040204" pitchFamily="34" charset="-120"/>
                        </a:rPr>
                        <a:t>通報</a:t>
                      </a: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hMerge="1">
                  <a:txBody>
                    <a:bodyPr/>
                    <a:lstStyle/>
                    <a:p>
                      <a:endParaRPr lang="zh-TW" altLang="en-US" dirty="0"/>
                    </a:p>
                  </a:txBody>
                  <a:tcPr/>
                </a:tc>
                <a:extLst>
                  <a:ext uri="{0D108BD9-81ED-4DB2-BD59-A6C34878D82A}">
                    <a16:rowId xmlns:a16="http://schemas.microsoft.com/office/drawing/2014/main" val="2157469366"/>
                  </a:ext>
                </a:extLst>
              </a:tr>
              <a:tr h="540000">
                <a:tc>
                  <a:txBody>
                    <a:bodyPr/>
                    <a:lstStyle/>
                    <a:p>
                      <a:pPr algn="ctr"/>
                      <a:r>
                        <a:rPr lang="zh-TW" altLang="en-US" sz="1400" dirty="0">
                          <a:latin typeface="微軟正黑體" panose="020B0604030504040204" pitchFamily="34" charset="-120"/>
                          <a:ea typeface="微軟正黑體" panose="020B0604030504040204" pitchFamily="34" charset="-120"/>
                        </a:rPr>
                        <a:t>本校通報窗口</a:t>
                      </a: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gridSpan="2">
                  <a:txBody>
                    <a:bodyPr/>
                    <a:lstStyle/>
                    <a:p>
                      <a:pPr algn="ctr"/>
                      <a:r>
                        <a:rPr lang="zh-TW" altLang="en-US" sz="1400" dirty="0">
                          <a:latin typeface="微軟正黑體" panose="020B0604030504040204" pitchFamily="34" charset="-120"/>
                          <a:ea typeface="微軟正黑體" panose="020B0604030504040204" pitchFamily="34" charset="-120"/>
                        </a:rPr>
                        <a:t>校安中心</a:t>
                      </a:r>
                      <a:r>
                        <a:rPr lang="zh-TW" altLang="en-US" sz="1400" baseline="0" dirty="0">
                          <a:latin typeface="微軟正黑體" panose="020B0604030504040204" pitchFamily="34" charset="-120"/>
                          <a:ea typeface="微軟正黑體" panose="020B0604030504040204" pitchFamily="34" charset="-120"/>
                        </a:rPr>
                        <a:t> </a:t>
                      </a:r>
                      <a:r>
                        <a:rPr lang="en-US" altLang="zh-TW" sz="1400" kern="1200" dirty="0">
                          <a:effectLst/>
                          <a:latin typeface="微軟正黑體" panose="020B0604030504040204" pitchFamily="34" charset="-120"/>
                          <a:ea typeface="微軟正黑體" panose="020B0604030504040204" pitchFamily="34" charset="-120"/>
                        </a:rPr>
                        <a:t>04-26338000</a:t>
                      </a:r>
                      <a:r>
                        <a:rPr lang="zh-TW" altLang="en-US" sz="1400" kern="1200" baseline="0" dirty="0">
                          <a:effectLst/>
                          <a:latin typeface="微軟正黑體" panose="020B0604030504040204" pitchFamily="34" charset="-120"/>
                          <a:ea typeface="微軟正黑體" panose="020B0604030504040204" pitchFamily="34" charset="-120"/>
                        </a:rPr>
                        <a:t>或利用弘光</a:t>
                      </a:r>
                      <a:r>
                        <a:rPr lang="en-US" altLang="zh-TW" sz="1400" kern="1200" baseline="0" dirty="0">
                          <a:effectLst/>
                          <a:latin typeface="微軟正黑體" panose="020B0604030504040204" pitchFamily="34" charset="-120"/>
                          <a:ea typeface="微軟正黑體" panose="020B0604030504040204" pitchFamily="34" charset="-120"/>
                        </a:rPr>
                        <a:t>e</a:t>
                      </a:r>
                      <a:r>
                        <a:rPr lang="zh-TW" altLang="en-US" sz="1400" kern="1200" baseline="0" dirty="0">
                          <a:effectLst/>
                          <a:latin typeface="微軟正黑體" panose="020B0604030504040204" pitchFamily="34" charset="-120"/>
                          <a:ea typeface="微軟正黑體" panose="020B0604030504040204" pitchFamily="34" charset="-120"/>
                        </a:rPr>
                        <a:t>指通</a:t>
                      </a:r>
                      <a:endParaRPr lang="zh-TW" altLang="en-US" sz="1400" dirty="0">
                        <a:latin typeface="微軟正黑體" panose="020B0604030504040204" pitchFamily="34" charset="-120"/>
                        <a:ea typeface="微軟正黑體" panose="020B0604030504040204" pitchFamily="34" charset="-120"/>
                      </a:endParaRP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hMerge="1">
                  <a:txBody>
                    <a:bodyPr/>
                    <a:lstStyle/>
                    <a:p>
                      <a:endParaRPr lang="zh-TW" altLang="en-US"/>
                    </a:p>
                  </a:txBody>
                  <a:tcPr/>
                </a:tc>
                <a:extLst>
                  <a:ext uri="{0D108BD9-81ED-4DB2-BD59-A6C34878D82A}">
                    <a16:rowId xmlns:a16="http://schemas.microsoft.com/office/drawing/2014/main" val="4031316017"/>
                  </a:ext>
                </a:extLst>
              </a:tr>
              <a:tr h="715884">
                <a:tc>
                  <a:txBody>
                    <a:bodyPr/>
                    <a:lstStyle/>
                    <a:p>
                      <a:pPr algn="ctr"/>
                      <a:r>
                        <a:rPr lang="zh-TW" altLang="en-US" sz="1400" dirty="0">
                          <a:latin typeface="微軟正黑體" panose="020B0604030504040204" pitchFamily="34" charset="-120"/>
                          <a:ea typeface="微軟正黑體" panose="020B0604030504040204" pitchFamily="34" charset="-120"/>
                        </a:rPr>
                        <a:t>未通報罰則</a:t>
                      </a:r>
                    </a:p>
                  </a:txBody>
                  <a:tcPr anchor="ct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gridSpan="2">
                  <a:txBody>
                    <a:bodyPr/>
                    <a:lstStyle/>
                    <a:p>
                      <a:r>
                        <a:rPr lang="zh-TW" altLang="en-US" sz="1400" dirty="0">
                          <a:latin typeface="微軟正黑體" panose="020B0604030504040204" pitchFamily="34" charset="-120"/>
                          <a:ea typeface="微軟正黑體" panose="020B0604030504040204" pitchFamily="34" charset="-120"/>
                        </a:rPr>
                        <a:t>性別平等教育法第 </a:t>
                      </a:r>
                      <a:r>
                        <a:rPr lang="en-US" altLang="zh-TW" sz="1400" dirty="0">
                          <a:latin typeface="微軟正黑體" panose="020B0604030504040204" pitchFamily="34" charset="-120"/>
                          <a:ea typeface="微軟正黑體" panose="020B0604030504040204" pitchFamily="34" charset="-120"/>
                        </a:rPr>
                        <a:t>36 </a:t>
                      </a:r>
                      <a:r>
                        <a:rPr lang="zh-TW" altLang="en-US" sz="1400" dirty="0">
                          <a:latin typeface="微軟正黑體" panose="020B0604030504040204" pitchFamily="34" charset="-120"/>
                          <a:ea typeface="微軟正黑體" panose="020B0604030504040204" pitchFamily="34" charset="-120"/>
                        </a:rPr>
                        <a:t>條</a:t>
                      </a:r>
                      <a:endParaRPr lang="en-US" altLang="zh-TW" sz="1400" dirty="0">
                        <a:latin typeface="微軟正黑體" panose="020B0604030504040204" pitchFamily="34" charset="-120"/>
                        <a:ea typeface="微軟正黑體" panose="020B0604030504040204" pitchFamily="34" charset="-120"/>
                      </a:endParaRPr>
                    </a:p>
                    <a:p>
                      <a:r>
                        <a:rPr lang="zh-TW" altLang="en-US" sz="1400" dirty="0">
                          <a:latin typeface="微軟正黑體" panose="020B0604030504040204" pitchFamily="34" charset="-120"/>
                          <a:ea typeface="微軟正黑體" panose="020B0604030504040204" pitchFamily="34" charset="-120"/>
                        </a:rPr>
                        <a:t>違反第 </a:t>
                      </a:r>
                      <a:r>
                        <a:rPr lang="en-US" altLang="zh-TW" sz="1400" dirty="0">
                          <a:latin typeface="微軟正黑體" panose="020B0604030504040204" pitchFamily="34" charset="-120"/>
                          <a:ea typeface="微軟正黑體" panose="020B0604030504040204" pitchFamily="34" charset="-120"/>
                        </a:rPr>
                        <a:t>21 </a:t>
                      </a:r>
                      <a:r>
                        <a:rPr lang="zh-TW" altLang="en-US" sz="1400" dirty="0">
                          <a:latin typeface="微軟正黑體" panose="020B0604030504040204" pitchFamily="34" charset="-120"/>
                          <a:ea typeface="微軟正黑體" panose="020B0604030504040204" pitchFamily="34" charset="-120"/>
                        </a:rPr>
                        <a:t>條規定，處新臺幣</a:t>
                      </a:r>
                      <a:r>
                        <a:rPr lang="en-US" altLang="zh-TW" sz="1400" b="1" dirty="0">
                          <a:solidFill>
                            <a:srgbClr val="FF0000"/>
                          </a:solidFill>
                          <a:latin typeface="微軟正黑體" panose="020B0604030504040204" pitchFamily="34" charset="-120"/>
                          <a:ea typeface="微軟正黑體" panose="020B0604030504040204" pitchFamily="34" charset="-120"/>
                        </a:rPr>
                        <a:t>3</a:t>
                      </a:r>
                      <a:r>
                        <a:rPr lang="zh-TW" altLang="en-US" sz="1400" b="1" dirty="0">
                          <a:solidFill>
                            <a:srgbClr val="FF0000"/>
                          </a:solidFill>
                          <a:latin typeface="微軟正黑體" panose="020B0604030504040204" pitchFamily="34" charset="-120"/>
                          <a:ea typeface="微軟正黑體" panose="020B0604030504040204" pitchFamily="34" charset="-120"/>
                        </a:rPr>
                        <a:t>萬元以上</a:t>
                      </a:r>
                      <a:r>
                        <a:rPr lang="en-US" altLang="zh-TW" sz="1400" b="1" dirty="0">
                          <a:solidFill>
                            <a:srgbClr val="FF0000"/>
                          </a:solidFill>
                          <a:latin typeface="微軟正黑體" panose="020B0604030504040204" pitchFamily="34" charset="-120"/>
                          <a:ea typeface="微軟正黑體" panose="020B0604030504040204" pitchFamily="34" charset="-120"/>
                        </a:rPr>
                        <a:t>15</a:t>
                      </a:r>
                      <a:r>
                        <a:rPr lang="zh-TW" altLang="en-US" sz="1400" b="1" dirty="0">
                          <a:solidFill>
                            <a:srgbClr val="FF0000"/>
                          </a:solidFill>
                          <a:latin typeface="微軟正黑體" panose="020B0604030504040204" pitchFamily="34" charset="-120"/>
                          <a:ea typeface="微軟正黑體" panose="020B0604030504040204" pitchFamily="34" charset="-120"/>
                        </a:rPr>
                        <a:t>萬元以下</a:t>
                      </a:r>
                      <a:r>
                        <a:rPr lang="zh-TW" altLang="en-US" sz="1400" dirty="0">
                          <a:latin typeface="微軟正黑體" panose="020B0604030504040204" pitchFamily="34" charset="-120"/>
                          <a:ea typeface="微軟正黑體" panose="020B0604030504040204" pitchFamily="34" charset="-120"/>
                        </a:rPr>
                        <a:t>罰鍰。 </a:t>
                      </a:r>
                      <a:endParaRPr lang="en-US" altLang="zh-TW" sz="1400" dirty="0">
                        <a:latin typeface="微軟正黑體" panose="020B0604030504040204" pitchFamily="34" charset="-120"/>
                        <a:ea typeface="微軟正黑體" panose="020B0604030504040204" pitchFamily="34" charset="-120"/>
                      </a:endParaRPr>
                    </a:p>
                    <a:p>
                      <a:endParaRPr lang="en-US" altLang="zh-TW" sz="1400" dirty="0">
                        <a:latin typeface="微軟正黑體" panose="020B0604030504040204" pitchFamily="34" charset="-120"/>
                        <a:ea typeface="微軟正黑體" panose="020B0604030504040204" pitchFamily="34" charset="-120"/>
                      </a:endParaRPr>
                    </a:p>
                    <a:p>
                      <a:pPr algn="just"/>
                      <a:r>
                        <a:rPr lang="zh-TW" altLang="en-US" sz="1400" dirty="0">
                          <a:latin typeface="微軟正黑體" panose="020B0604030504040204" pitchFamily="34" charset="-120"/>
                          <a:ea typeface="微軟正黑體" panose="020B0604030504040204" pitchFamily="34" charset="-120"/>
                        </a:rPr>
                        <a:t>性別平等教育法第 </a:t>
                      </a:r>
                      <a:r>
                        <a:rPr lang="en-US" altLang="zh-TW" sz="1400" dirty="0">
                          <a:latin typeface="微軟正黑體" panose="020B0604030504040204" pitchFamily="34" charset="-120"/>
                          <a:ea typeface="微軟正黑體" panose="020B0604030504040204" pitchFamily="34" charset="-120"/>
                        </a:rPr>
                        <a:t>36-1 </a:t>
                      </a:r>
                      <a:r>
                        <a:rPr lang="zh-TW" altLang="en-US" sz="1400" dirty="0">
                          <a:latin typeface="微軟正黑體" panose="020B0604030504040204" pitchFamily="34" charset="-120"/>
                          <a:ea typeface="微軟正黑體" panose="020B0604030504040204" pitchFamily="34" charset="-120"/>
                        </a:rPr>
                        <a:t>條 </a:t>
                      </a:r>
                      <a:endParaRPr lang="en-US" altLang="zh-TW" sz="1400" dirty="0">
                        <a:latin typeface="微軟正黑體" panose="020B0604030504040204" pitchFamily="34" charset="-120"/>
                        <a:ea typeface="微軟正黑體" panose="020B0604030504040204" pitchFamily="34" charset="-120"/>
                      </a:endParaRPr>
                    </a:p>
                    <a:p>
                      <a:pPr algn="just"/>
                      <a:r>
                        <a:rPr lang="zh-TW" altLang="en-US" sz="1400" dirty="0">
                          <a:latin typeface="微軟正黑體" panose="020B0604030504040204" pitchFamily="34" charset="-120"/>
                          <a:ea typeface="微軟正黑體" panose="020B0604030504040204" pitchFamily="34" charset="-120"/>
                        </a:rPr>
                        <a:t>學校校長、教師、職員或工友違反第二十一條第一項所定疑似校園性 侵害事件之通報規定，</a:t>
                      </a:r>
                      <a:r>
                        <a:rPr lang="zh-TW" altLang="en-US" sz="1400" b="1" dirty="0">
                          <a:solidFill>
                            <a:srgbClr val="FF0000"/>
                          </a:solidFill>
                          <a:latin typeface="微軟正黑體" panose="020B0604030504040204" pitchFamily="34" charset="-120"/>
                          <a:ea typeface="微軟正黑體" panose="020B0604030504040204" pitchFamily="34" charset="-120"/>
                        </a:rPr>
                        <a:t>致再度發生</a:t>
                      </a:r>
                      <a:r>
                        <a:rPr lang="zh-TW" altLang="en-US" sz="1400" dirty="0">
                          <a:latin typeface="微軟正黑體" panose="020B0604030504040204" pitchFamily="34" charset="-120"/>
                          <a:ea typeface="微軟正黑體" panose="020B0604030504040204" pitchFamily="34" charset="-120"/>
                        </a:rPr>
                        <a:t>校園性侵害事件；或偽造、變造、湮滅或隱匿他人所犯校園性侵害事件之證據者，</a:t>
                      </a:r>
                      <a:r>
                        <a:rPr lang="zh-TW" altLang="en-US" sz="1400" b="1" dirty="0">
                          <a:solidFill>
                            <a:srgbClr val="FF0000"/>
                          </a:solidFill>
                          <a:latin typeface="微軟正黑體" panose="020B0604030504040204" pitchFamily="34" charset="-120"/>
                          <a:ea typeface="微軟正黑體" panose="020B0604030504040204" pitchFamily="34" charset="-120"/>
                        </a:rPr>
                        <a:t>應依法予以解聘或免職</a:t>
                      </a:r>
                      <a:r>
                        <a:rPr lang="zh-TW" altLang="en-US" sz="1400" dirty="0">
                          <a:latin typeface="微軟正黑體" panose="020B0604030504040204" pitchFamily="34" charset="-120"/>
                          <a:ea typeface="微軟正黑體" panose="020B0604030504040204" pitchFamily="34" charset="-120"/>
                        </a:rPr>
                        <a:t>。</a:t>
                      </a:r>
                      <a:endParaRPr lang="zh-TW" altLang="en-US" sz="1400" b="1" dirty="0">
                        <a:solidFill>
                          <a:srgbClr val="FF0000"/>
                        </a:solidFill>
                        <a:latin typeface="微軟正黑體" panose="020B0604030504040204" pitchFamily="34" charset="-120"/>
                        <a:ea typeface="微軟正黑體" panose="020B0604030504040204" pitchFamily="34" charset="-120"/>
                      </a:endParaRPr>
                    </a:p>
                  </a:txBody>
                  <a:tcPr>
                    <a:lnL w="12700" cap="flat" cmpd="sng" algn="ctr">
                      <a:solidFill>
                        <a:srgbClr val="FF9900"/>
                      </a:solidFill>
                      <a:prstDash val="solid"/>
                      <a:round/>
                      <a:headEnd type="none" w="med" len="med"/>
                      <a:tailEnd type="none" w="med" len="med"/>
                    </a:lnL>
                    <a:lnR w="12700" cap="flat" cmpd="sng" algn="ctr">
                      <a:solidFill>
                        <a:srgbClr val="FF9900"/>
                      </a:solidFill>
                      <a:prstDash val="solid"/>
                      <a:round/>
                      <a:headEnd type="none" w="med" len="med"/>
                      <a:tailEnd type="none" w="med" len="med"/>
                    </a:lnR>
                    <a:lnT w="12700" cap="flat" cmpd="sng" algn="ctr">
                      <a:solidFill>
                        <a:srgbClr val="FF9900"/>
                      </a:solidFill>
                      <a:prstDash val="solid"/>
                      <a:round/>
                      <a:headEnd type="none" w="med" len="med"/>
                      <a:tailEnd type="none" w="med" len="med"/>
                    </a:lnT>
                    <a:lnB w="12700" cap="flat" cmpd="sng" algn="ctr">
                      <a:solidFill>
                        <a:srgbClr val="FF9900"/>
                      </a:solidFill>
                      <a:prstDash val="solid"/>
                      <a:round/>
                      <a:headEnd type="none" w="med" len="med"/>
                      <a:tailEnd type="none" w="med" len="med"/>
                    </a:lnB>
                    <a:noFill/>
                  </a:tcPr>
                </a:tc>
                <a:tc hMerge="1">
                  <a:txBody>
                    <a:bodyPr/>
                    <a:lstStyle/>
                    <a:p>
                      <a:endParaRPr lang="zh-TW" altLang="en-US"/>
                    </a:p>
                  </a:txBody>
                  <a:tcPr/>
                </a:tc>
                <a:extLst>
                  <a:ext uri="{0D108BD9-81ED-4DB2-BD59-A6C34878D82A}">
                    <a16:rowId xmlns:a16="http://schemas.microsoft.com/office/drawing/2014/main" val="455196188"/>
                  </a:ext>
                </a:extLst>
              </a:tr>
            </a:tbl>
          </a:graphicData>
        </a:graphic>
      </p:graphicFrame>
      <p:grpSp>
        <p:nvGrpSpPr>
          <p:cNvPr id="7" name="群組 6">
            <a:extLst>
              <a:ext uri="{FF2B5EF4-FFF2-40B4-BE49-F238E27FC236}">
                <a16:creationId xmlns:a16="http://schemas.microsoft.com/office/drawing/2014/main" id="{66A50D77-C013-F36C-AE53-8D2E27476666}"/>
              </a:ext>
            </a:extLst>
          </p:cNvPr>
          <p:cNvGrpSpPr/>
          <p:nvPr/>
        </p:nvGrpSpPr>
        <p:grpSpPr>
          <a:xfrm>
            <a:off x="8664797" y="534749"/>
            <a:ext cx="479207" cy="3196423"/>
            <a:chOff x="8664797" y="534749"/>
            <a:chExt cx="479207" cy="3196423"/>
          </a:xfrm>
        </p:grpSpPr>
        <p:sp>
          <p:nvSpPr>
            <p:cNvPr id="8" name="矩形 7">
              <a:extLst>
                <a:ext uri="{FF2B5EF4-FFF2-40B4-BE49-F238E27FC236}">
                  <a16:creationId xmlns:a16="http://schemas.microsoft.com/office/drawing/2014/main" id="{D8DD4241-04C9-7FC2-24B7-DE675DF79B35}"/>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文字方塊 8">
              <a:extLst>
                <a:ext uri="{FF2B5EF4-FFF2-40B4-BE49-F238E27FC236}">
                  <a16:creationId xmlns:a16="http://schemas.microsoft.com/office/drawing/2014/main" id="{CB26B460-A4FB-3B5D-0679-0ACB717CD63E}"/>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3002618754"/>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067652"/>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實習遇到「性侵害、性騷擾、性霸凌」怎麼辦？</a:t>
            </a:r>
            <a:endParaRPr lang="en-US" altLang="zh-TW" sz="2600" b="1" dirty="0">
              <a:solidFill>
                <a:srgbClr val="FF6600"/>
              </a:solidFill>
              <a:latin typeface="微軟正黑體" panose="020B0604030504040204" pitchFamily="34" charset="-120"/>
              <a:ea typeface="微軟正黑體" panose="020B0604030504040204" pitchFamily="34" charset="-120"/>
            </a:endParaRPr>
          </a:p>
          <a:p>
            <a:endParaRPr lang="en-US" altLang="zh-TW" sz="2600" b="1" dirty="0">
              <a:solidFill>
                <a:srgbClr val="FF6600"/>
              </a:solidFill>
              <a:latin typeface="微軟正黑體" panose="020B0604030504040204" pitchFamily="34" charset="-120"/>
              <a:ea typeface="微軟正黑體" panose="020B0604030504040204" pitchFamily="34" charset="-120"/>
            </a:endParaRPr>
          </a:p>
          <a:p>
            <a:pPr>
              <a:lnSpc>
                <a:spcPct val="150000"/>
              </a:lnSpc>
            </a:pPr>
            <a:r>
              <a:rPr lang="en-US" altLang="zh-TW" sz="2000" b="1" dirty="0">
                <a:solidFill>
                  <a:srgbClr val="FF0000"/>
                </a:solidFill>
                <a:latin typeface="微軟正黑體" panose="020B0604030504040204" pitchFamily="34" charset="-120"/>
                <a:ea typeface="微軟正黑體" panose="020B0604030504040204" pitchFamily="34" charset="-120"/>
              </a:rPr>
              <a:t>1.</a:t>
            </a:r>
            <a:r>
              <a:rPr lang="zh-TW" altLang="en-US" sz="2000" b="1" dirty="0">
                <a:solidFill>
                  <a:srgbClr val="FF0000"/>
                </a:solidFill>
                <a:latin typeface="微軟正黑體" panose="020B0604030504040204" pitchFamily="34" charset="-120"/>
                <a:ea typeface="微軟正黑體" panose="020B0604030504040204" pitchFamily="34" charset="-120"/>
              </a:rPr>
              <a:t>確保安全：</a:t>
            </a:r>
          </a:p>
          <a:p>
            <a:pPr marL="179388" algn="just">
              <a:lnSpc>
                <a:spcPct val="150000"/>
              </a:lnSpc>
            </a:pPr>
            <a:r>
              <a:rPr lang="zh-TW" altLang="en-US" sz="2000" dirty="0">
                <a:latin typeface="微軟正黑體" panose="020B0604030504040204" pitchFamily="34" charset="-120"/>
                <a:ea typeface="微軟正黑體" panose="020B0604030504040204" pitchFamily="34" charset="-120"/>
              </a:rPr>
              <a:t>自我冷靜，不激怒對方，明確而嚴肅的語氣拒絕，儘速進入明亮或人群眾多之處。</a:t>
            </a:r>
          </a:p>
          <a:p>
            <a:pPr>
              <a:lnSpc>
                <a:spcPct val="150000"/>
              </a:lnSpc>
            </a:pPr>
            <a:r>
              <a:rPr lang="en-US" altLang="zh-TW" sz="2000" b="1" dirty="0">
                <a:solidFill>
                  <a:srgbClr val="FF0000"/>
                </a:solidFill>
                <a:latin typeface="微軟正黑體" panose="020B0604030504040204" pitchFamily="34" charset="-120"/>
                <a:ea typeface="微軟正黑體" panose="020B0604030504040204" pitchFamily="34" charset="-120"/>
              </a:rPr>
              <a:t>2.</a:t>
            </a:r>
            <a:r>
              <a:rPr lang="zh-TW" altLang="en-US" sz="2000" b="1" dirty="0">
                <a:solidFill>
                  <a:srgbClr val="FF0000"/>
                </a:solidFill>
                <a:latin typeface="微軟正黑體" panose="020B0604030504040204" pitchFamily="34" charset="-120"/>
                <a:ea typeface="微軟正黑體" panose="020B0604030504040204" pitchFamily="34" charset="-120"/>
              </a:rPr>
              <a:t>尋求支持：</a:t>
            </a:r>
          </a:p>
          <a:p>
            <a:pPr marL="179388" algn="just">
              <a:lnSpc>
                <a:spcPct val="150000"/>
              </a:lnSpc>
            </a:pPr>
            <a:r>
              <a:rPr lang="zh-TW" altLang="en-US" sz="2000" dirty="0">
                <a:latin typeface="微軟正黑體" panose="020B0604030504040204" pitchFamily="34" charset="-120"/>
                <a:ea typeface="微軟正黑體" panose="020B0604030504040204" pitchFamily="34" charset="-120"/>
              </a:rPr>
              <a:t>立刻向信任的人（同學、同事、老師或是家人）訴說您的遭遇，一方面可獲得他人的支持與瞭解，二來知悉者可成為您未來提起申訴時的間接證據。</a:t>
            </a:r>
          </a:p>
        </p:txBody>
      </p:sp>
      <p:grpSp>
        <p:nvGrpSpPr>
          <p:cNvPr id="3" name="群組 2">
            <a:extLst>
              <a:ext uri="{FF2B5EF4-FFF2-40B4-BE49-F238E27FC236}">
                <a16:creationId xmlns:a16="http://schemas.microsoft.com/office/drawing/2014/main" id="{05F7C462-E6C8-F561-65D9-3433712E238D}"/>
              </a:ext>
            </a:extLst>
          </p:cNvPr>
          <p:cNvGrpSpPr/>
          <p:nvPr/>
        </p:nvGrpSpPr>
        <p:grpSpPr>
          <a:xfrm>
            <a:off x="8664797" y="534749"/>
            <a:ext cx="479207" cy="3196423"/>
            <a:chOff x="8664797" y="534749"/>
            <a:chExt cx="479207" cy="3196423"/>
          </a:xfrm>
        </p:grpSpPr>
        <p:sp>
          <p:nvSpPr>
            <p:cNvPr id="4" name="矩形 3">
              <a:extLst>
                <a:ext uri="{FF2B5EF4-FFF2-40B4-BE49-F238E27FC236}">
                  <a16:creationId xmlns:a16="http://schemas.microsoft.com/office/drawing/2014/main" id="{EA8C9AB3-C35F-1BA2-6A4B-7E7295E38068}"/>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9A939A4F-62F6-93CB-4ADD-7BCAD1B73927}"/>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3737387997"/>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590872"/>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實習遇到「性侵害、性騷擾、性霸凌」怎麼辦？</a:t>
            </a:r>
            <a:endParaRPr lang="en-US" altLang="zh-TW" sz="2600" b="1" dirty="0">
              <a:solidFill>
                <a:srgbClr val="FF6600"/>
              </a:solidFill>
              <a:latin typeface="微軟正黑體" panose="020B0604030504040204" pitchFamily="34" charset="-120"/>
              <a:ea typeface="微軟正黑體" panose="020B0604030504040204" pitchFamily="34" charset="-120"/>
            </a:endParaRPr>
          </a:p>
          <a:p>
            <a:pPr algn="just">
              <a:lnSpc>
                <a:spcPct val="150000"/>
              </a:lnSpc>
            </a:pPr>
            <a:r>
              <a:rPr lang="en-US" altLang="zh-TW" sz="2000" b="1" dirty="0">
                <a:solidFill>
                  <a:srgbClr val="FF0000"/>
                </a:solidFill>
                <a:latin typeface="微軟正黑體" panose="020B0604030504040204" pitchFamily="34" charset="-120"/>
                <a:ea typeface="微軟正黑體" panose="020B0604030504040204" pitchFamily="34" charset="-120"/>
              </a:rPr>
              <a:t>3.</a:t>
            </a:r>
            <a:r>
              <a:rPr lang="zh-TW" altLang="en-US" sz="2000" b="1" dirty="0">
                <a:solidFill>
                  <a:srgbClr val="FF0000"/>
                </a:solidFill>
                <a:latin typeface="微軟正黑體" panose="020B0604030504040204" pitchFamily="34" charset="-120"/>
                <a:ea typeface="微軟正黑體" panose="020B0604030504040204" pitchFamily="34" charset="-120"/>
              </a:rPr>
              <a:t>保全證據：</a:t>
            </a:r>
            <a:endParaRPr lang="en-US" altLang="zh-TW" sz="2000" b="1" dirty="0">
              <a:solidFill>
                <a:srgbClr val="FF0000"/>
              </a:solidFill>
              <a:latin typeface="微軟正黑體" panose="020B0604030504040204" pitchFamily="34" charset="-120"/>
              <a:ea typeface="微軟正黑體" panose="020B0604030504040204" pitchFamily="34" charset="-120"/>
            </a:endParaRPr>
          </a:p>
          <a:p>
            <a:pPr marL="446088" indent="-180975" algn="just">
              <a:lnSpc>
                <a:spcPct val="150000"/>
              </a:lnSpc>
            </a:pPr>
            <a:r>
              <a:rPr lang="en-US" altLang="zh-TW" sz="2000" dirty="0">
                <a:latin typeface="微軟正黑體" panose="020B0604030504040204" pitchFamily="34" charset="-120"/>
                <a:ea typeface="微軟正黑體" panose="020B0604030504040204" pitchFamily="34" charset="-120"/>
              </a:rPr>
              <a:t>(1)</a:t>
            </a:r>
            <a:r>
              <a:rPr lang="zh-TW" altLang="en-US" sz="2000" dirty="0">
                <a:latin typeface="微軟正黑體" panose="020B0604030504040204" pitchFamily="34" charset="-120"/>
                <a:ea typeface="微軟正黑體" panose="020B0604030504040204" pitchFamily="34" charset="-120"/>
              </a:rPr>
              <a:t>為避免日後舉證困難，請留下證據。</a:t>
            </a:r>
            <a:endParaRPr lang="en-US" altLang="zh-TW" sz="2000" dirty="0">
              <a:latin typeface="微軟正黑體" panose="020B0604030504040204" pitchFamily="34" charset="-120"/>
              <a:ea typeface="微軟正黑體" panose="020B0604030504040204" pitchFamily="34" charset="-120"/>
            </a:endParaRPr>
          </a:p>
          <a:p>
            <a:pPr marL="446088" indent="-180975" algn="just">
              <a:lnSpc>
                <a:spcPct val="150000"/>
              </a:lnSpc>
            </a:pPr>
            <a:r>
              <a:rPr lang="en-US" altLang="zh-TW" sz="2000" b="1" dirty="0">
                <a:solidFill>
                  <a:srgbClr val="FF0000"/>
                </a:solidFill>
                <a:latin typeface="微軟正黑體" panose="020B0604030504040204" pitchFamily="34" charset="-120"/>
                <a:ea typeface="微軟正黑體" panose="020B0604030504040204" pitchFamily="34" charset="-120"/>
              </a:rPr>
              <a:t>(2)</a:t>
            </a:r>
            <a:r>
              <a:rPr lang="zh-TW" altLang="en-US" sz="2000" b="1" dirty="0">
                <a:solidFill>
                  <a:srgbClr val="FF0000"/>
                </a:solidFill>
                <a:latin typeface="微軟正黑體" panose="020B0604030504040204" pitchFamily="34" charset="-120"/>
                <a:ea typeface="微軟正黑體" panose="020B0604030504040204" pitchFamily="34" charset="-120"/>
              </a:rPr>
              <a:t>醫療紀錄：</a:t>
            </a:r>
            <a:r>
              <a:rPr lang="zh-TW" altLang="en-US" sz="2000" dirty="0">
                <a:latin typeface="微軟正黑體" panose="020B0604030504040204" pitchFamily="34" charset="-120"/>
                <a:ea typeface="微軟正黑體" panose="020B0604030504040204" pitchFamily="34" charset="-120"/>
              </a:rPr>
              <a:t>醫院驗傷單</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診斷證明</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等。</a:t>
            </a:r>
            <a:endParaRPr lang="en-US" altLang="zh-TW" sz="2000" dirty="0">
              <a:latin typeface="微軟正黑體" panose="020B0604030504040204" pitchFamily="34" charset="-120"/>
              <a:ea typeface="微軟正黑體" panose="020B0604030504040204" pitchFamily="34" charset="-120"/>
            </a:endParaRPr>
          </a:p>
          <a:p>
            <a:pPr marL="446088" indent="-180975" algn="just">
              <a:lnSpc>
                <a:spcPct val="150000"/>
              </a:lnSpc>
            </a:pPr>
            <a:r>
              <a:rPr lang="en-US" altLang="zh-TW" sz="2000" b="1" dirty="0">
                <a:solidFill>
                  <a:srgbClr val="FF0000"/>
                </a:solidFill>
                <a:latin typeface="微軟正黑體" panose="020B0604030504040204" pitchFamily="34" charset="-120"/>
                <a:ea typeface="微軟正黑體" panose="020B0604030504040204" pitchFamily="34" charset="-120"/>
              </a:rPr>
              <a:t>(3)</a:t>
            </a:r>
            <a:r>
              <a:rPr lang="zh-TW" altLang="en-US" sz="2000" b="1" dirty="0">
                <a:solidFill>
                  <a:srgbClr val="FF0000"/>
                </a:solidFill>
                <a:latin typeface="微軟正黑體" panose="020B0604030504040204" pitchFamily="34" charset="-120"/>
                <a:ea typeface="微軟正黑體" panose="020B0604030504040204" pitchFamily="34" charset="-120"/>
              </a:rPr>
              <a:t>文字記錄：</a:t>
            </a:r>
            <a:r>
              <a:rPr lang="zh-TW" altLang="en-US" sz="2000" dirty="0">
                <a:latin typeface="微軟正黑體" panose="020B0604030504040204" pitchFamily="34" charset="-120"/>
                <a:ea typeface="微軟正黑體" panose="020B0604030504040204" pitchFamily="34" charset="-120"/>
              </a:rPr>
              <a:t>紀錄下當時的人、事、時、地、物與在場人員。</a:t>
            </a:r>
            <a:endParaRPr lang="en-US" altLang="zh-TW" sz="2000" dirty="0">
              <a:latin typeface="微軟正黑體" panose="020B0604030504040204" pitchFamily="34" charset="-120"/>
              <a:ea typeface="微軟正黑體" panose="020B0604030504040204" pitchFamily="34" charset="-120"/>
            </a:endParaRPr>
          </a:p>
          <a:p>
            <a:pPr marL="625475" indent="-360363" algn="just">
              <a:lnSpc>
                <a:spcPct val="150000"/>
              </a:lnSpc>
            </a:pPr>
            <a:r>
              <a:rPr lang="en-US" altLang="zh-TW" sz="2000" b="1" dirty="0">
                <a:solidFill>
                  <a:srgbClr val="FF0000"/>
                </a:solidFill>
                <a:latin typeface="微軟正黑體" panose="020B0604030504040204" pitchFamily="34" charset="-120"/>
                <a:ea typeface="微軟正黑體" panose="020B0604030504040204" pitchFamily="34" charset="-120"/>
              </a:rPr>
              <a:t>(4)</a:t>
            </a:r>
            <a:r>
              <a:rPr lang="zh-TW" altLang="en-US" sz="2000" b="1" dirty="0">
                <a:solidFill>
                  <a:srgbClr val="FF0000"/>
                </a:solidFill>
                <a:latin typeface="微軟正黑體" panose="020B0604030504040204" pitchFamily="34" charset="-120"/>
                <a:ea typeface="微軟正黑體" panose="020B0604030504040204" pitchFamily="34" charset="-120"/>
              </a:rPr>
              <a:t>通訊軟體：</a:t>
            </a:r>
            <a:r>
              <a:rPr lang="zh-TW" altLang="en-US" sz="2000" dirty="0">
                <a:latin typeface="微軟正黑體" panose="020B0604030504040204" pitchFamily="34" charset="-120"/>
                <a:ea typeface="微軟正黑體" panose="020B0604030504040204" pitchFamily="34" charset="-120"/>
              </a:rPr>
              <a:t>例如 </a:t>
            </a:r>
            <a:r>
              <a:rPr lang="en-US" altLang="zh-TW" sz="2000" dirty="0">
                <a:latin typeface="微軟正黑體" panose="020B0604030504040204" pitchFamily="34" charset="-120"/>
                <a:ea typeface="微軟正黑體" panose="020B0604030504040204" pitchFamily="34" charset="-120"/>
              </a:rPr>
              <a:t>line</a:t>
            </a:r>
            <a:r>
              <a:rPr lang="zh-TW" altLang="en-US" sz="2000" dirty="0">
                <a:latin typeface="微軟正黑體" panose="020B0604030504040204" pitchFamily="34" charset="-120"/>
                <a:ea typeface="微軟正黑體" panose="020B0604030504040204" pitchFamily="34" charset="-120"/>
              </a:rPr>
              <a:t>等等的通話紀錄，利用向對方表達您對這些事件的負面感受，以獲得對方的回應，同時保全這些文字訊息，作為未來進入性平或司法程序所需證物。</a:t>
            </a:r>
            <a:endParaRPr lang="en-US" altLang="zh-TW" sz="2000" dirty="0">
              <a:latin typeface="微軟正黑體" panose="020B0604030504040204" pitchFamily="34" charset="-120"/>
              <a:ea typeface="微軟正黑體" panose="020B0604030504040204" pitchFamily="34" charset="-120"/>
            </a:endParaRPr>
          </a:p>
          <a:p>
            <a:pPr marL="446088" indent="-180975" algn="just">
              <a:lnSpc>
                <a:spcPct val="150000"/>
              </a:lnSpc>
            </a:pPr>
            <a:r>
              <a:rPr lang="en-US" altLang="zh-TW" sz="2000" b="1" dirty="0">
                <a:solidFill>
                  <a:srgbClr val="FF0000"/>
                </a:solidFill>
                <a:latin typeface="微軟正黑體" panose="020B0604030504040204" pitchFamily="34" charset="-120"/>
                <a:ea typeface="微軟正黑體" panose="020B0604030504040204" pitchFamily="34" charset="-120"/>
              </a:rPr>
              <a:t>(5)</a:t>
            </a:r>
            <a:r>
              <a:rPr lang="zh-TW" altLang="en-US" sz="2000" b="1" dirty="0">
                <a:solidFill>
                  <a:srgbClr val="FF0000"/>
                </a:solidFill>
                <a:latin typeface="微軟正黑體" panose="020B0604030504040204" pitchFamily="34" charset="-120"/>
                <a:ea typeface="微軟正黑體" panose="020B0604030504040204" pitchFamily="34" charset="-120"/>
              </a:rPr>
              <a:t>其他：</a:t>
            </a:r>
            <a:r>
              <a:rPr lang="zh-TW" altLang="en-US" sz="2000" dirty="0">
                <a:latin typeface="微軟正黑體" panose="020B0604030504040204" pitchFamily="34" charset="-120"/>
                <a:ea typeface="微軟正黑體" panose="020B0604030504040204" pitchFamily="34" charset="-120"/>
              </a:rPr>
              <a:t>可由司法人員協助取得監視影像</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否則被覆蓋</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a:t>
            </a:r>
            <a:endParaRPr lang="en-US" altLang="zh-TW" sz="2000" dirty="0">
              <a:latin typeface="微軟正黑體" panose="020B0604030504040204" pitchFamily="34" charset="-120"/>
              <a:ea typeface="微軟正黑體" panose="020B0604030504040204" pitchFamily="34" charset="-120"/>
            </a:endParaRPr>
          </a:p>
          <a:p>
            <a:pPr>
              <a:lnSpc>
                <a:spcPct val="150000"/>
              </a:lnSpc>
            </a:pPr>
            <a:endParaRPr lang="zh-TW" altLang="en-US" sz="2000" b="1" dirty="0">
              <a:solidFill>
                <a:srgbClr val="FF0000"/>
              </a:solidFill>
              <a:latin typeface="微軟正黑體" panose="020B0604030504040204" pitchFamily="34" charset="-120"/>
              <a:ea typeface="微軟正黑體" panose="020B0604030504040204" pitchFamily="34" charset="-120"/>
            </a:endParaRPr>
          </a:p>
        </p:txBody>
      </p:sp>
      <p:grpSp>
        <p:nvGrpSpPr>
          <p:cNvPr id="3" name="群組 2">
            <a:extLst>
              <a:ext uri="{FF2B5EF4-FFF2-40B4-BE49-F238E27FC236}">
                <a16:creationId xmlns:a16="http://schemas.microsoft.com/office/drawing/2014/main" id="{CFAE8A41-5B23-505A-3F5A-A626FBB9CFAB}"/>
              </a:ext>
            </a:extLst>
          </p:cNvPr>
          <p:cNvGrpSpPr/>
          <p:nvPr/>
        </p:nvGrpSpPr>
        <p:grpSpPr>
          <a:xfrm>
            <a:off x="8664797" y="534749"/>
            <a:ext cx="479207" cy="3196423"/>
            <a:chOff x="8664797" y="534749"/>
            <a:chExt cx="479207" cy="3196423"/>
          </a:xfrm>
        </p:grpSpPr>
        <p:sp>
          <p:nvSpPr>
            <p:cNvPr id="4" name="矩形 3">
              <a:extLst>
                <a:ext uri="{FF2B5EF4-FFF2-40B4-BE49-F238E27FC236}">
                  <a16:creationId xmlns:a16="http://schemas.microsoft.com/office/drawing/2014/main" id="{040A3BB5-FA0C-A166-2DBE-09C425E035B4}"/>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FAA115D9-CB71-3F37-4591-2E9CBA01FEB2}"/>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880735747"/>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92443"/>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性侵害、性騷擾或性霸凌處理流程圖</a:t>
            </a:r>
            <a:r>
              <a:rPr lang="en-US" altLang="zh-TW" sz="2600" b="1" dirty="0">
                <a:solidFill>
                  <a:srgbClr val="FF6600"/>
                </a:solidFill>
                <a:latin typeface="微軟正黑體" panose="020B0604030504040204" pitchFamily="34" charset="-120"/>
                <a:ea typeface="微軟正黑體" panose="020B0604030504040204" pitchFamily="34" charset="-120"/>
              </a:rPr>
              <a:t>/</a:t>
            </a:r>
            <a:r>
              <a:rPr lang="zh-TW" altLang="en-US" sz="2600" b="1" dirty="0">
                <a:solidFill>
                  <a:srgbClr val="FF6600"/>
                </a:solidFill>
                <a:latin typeface="微軟正黑體" panose="020B0604030504040204" pitchFamily="34" charset="-120"/>
                <a:ea typeface="微軟正黑體" panose="020B0604030504040204" pitchFamily="34" charset="-120"/>
              </a:rPr>
              <a:t>告知單</a:t>
            </a:r>
            <a:endParaRPr lang="en-US" altLang="zh-TW" sz="2000" dirty="0">
              <a:latin typeface="微軟正黑體" panose="020B0604030504040204" pitchFamily="34" charset="-120"/>
              <a:ea typeface="微軟正黑體" panose="020B0604030504040204" pitchFamily="34" charset="-120"/>
            </a:endParaRPr>
          </a:p>
        </p:txBody>
      </p:sp>
      <p:grpSp>
        <p:nvGrpSpPr>
          <p:cNvPr id="5" name="群組 4">
            <a:extLst>
              <a:ext uri="{FF2B5EF4-FFF2-40B4-BE49-F238E27FC236}">
                <a16:creationId xmlns:a16="http://schemas.microsoft.com/office/drawing/2014/main" id="{BF01408B-4BBD-7064-2B44-8A08363D8D5B}"/>
              </a:ext>
            </a:extLst>
          </p:cNvPr>
          <p:cNvGrpSpPr/>
          <p:nvPr/>
        </p:nvGrpSpPr>
        <p:grpSpPr>
          <a:xfrm>
            <a:off x="1598933" y="1072686"/>
            <a:ext cx="5946134" cy="3712757"/>
            <a:chOff x="1202497" y="1072686"/>
            <a:chExt cx="5946134" cy="3712757"/>
          </a:xfrm>
        </p:grpSpPr>
        <p:pic>
          <p:nvPicPr>
            <p:cNvPr id="3" name="圖片 2">
              <a:extLst>
                <a:ext uri="{FF2B5EF4-FFF2-40B4-BE49-F238E27FC236}">
                  <a16:creationId xmlns:a16="http://schemas.microsoft.com/office/drawing/2014/main" id="{23875396-F5B8-CEEA-AED3-EB1CAEA271D8}"/>
                </a:ext>
              </a:extLst>
            </p:cNvPr>
            <p:cNvPicPr>
              <a:picLocks noChangeAspect="1"/>
            </p:cNvPicPr>
            <p:nvPr/>
          </p:nvPicPr>
          <p:blipFill>
            <a:blip r:embed="rId2"/>
            <a:stretch>
              <a:fillRect/>
            </a:stretch>
          </p:blipFill>
          <p:spPr>
            <a:xfrm>
              <a:off x="1202497" y="1072686"/>
              <a:ext cx="2780779" cy="3712757"/>
            </a:xfrm>
            <a:prstGeom prst="rect">
              <a:avLst/>
            </a:prstGeom>
          </p:spPr>
        </p:pic>
        <p:pic>
          <p:nvPicPr>
            <p:cNvPr id="4" name="圖片 3">
              <a:extLst>
                <a:ext uri="{FF2B5EF4-FFF2-40B4-BE49-F238E27FC236}">
                  <a16:creationId xmlns:a16="http://schemas.microsoft.com/office/drawing/2014/main" id="{6101A354-1A3C-8C9E-D849-A5C398E3D699}"/>
                </a:ext>
              </a:extLst>
            </p:cNvPr>
            <p:cNvPicPr>
              <a:picLocks noChangeAspect="1"/>
            </p:cNvPicPr>
            <p:nvPr/>
          </p:nvPicPr>
          <p:blipFill>
            <a:blip r:embed="rId3"/>
            <a:stretch>
              <a:fillRect/>
            </a:stretch>
          </p:blipFill>
          <p:spPr>
            <a:xfrm>
              <a:off x="4531819" y="1072686"/>
              <a:ext cx="2616812" cy="3711600"/>
            </a:xfrm>
            <a:prstGeom prst="rect">
              <a:avLst/>
            </a:prstGeom>
          </p:spPr>
        </p:pic>
      </p:grpSp>
      <p:grpSp>
        <p:nvGrpSpPr>
          <p:cNvPr id="7" name="群組 6">
            <a:extLst>
              <a:ext uri="{FF2B5EF4-FFF2-40B4-BE49-F238E27FC236}">
                <a16:creationId xmlns:a16="http://schemas.microsoft.com/office/drawing/2014/main" id="{3EB7BF98-5F80-E9AD-8BCC-DE8037BE9B7B}"/>
              </a:ext>
            </a:extLst>
          </p:cNvPr>
          <p:cNvGrpSpPr/>
          <p:nvPr/>
        </p:nvGrpSpPr>
        <p:grpSpPr>
          <a:xfrm>
            <a:off x="8664797" y="534749"/>
            <a:ext cx="479207" cy="3196423"/>
            <a:chOff x="8664797" y="534749"/>
            <a:chExt cx="479207" cy="3196423"/>
          </a:xfrm>
        </p:grpSpPr>
        <p:sp>
          <p:nvSpPr>
            <p:cNvPr id="8" name="矩形 7">
              <a:extLst>
                <a:ext uri="{FF2B5EF4-FFF2-40B4-BE49-F238E27FC236}">
                  <a16:creationId xmlns:a16="http://schemas.microsoft.com/office/drawing/2014/main" id="{508ACB93-A383-C15D-AC01-F97C6E7A3164}"/>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9" name="文字方塊 8">
              <a:extLst>
                <a:ext uri="{FF2B5EF4-FFF2-40B4-BE49-F238E27FC236}">
                  <a16:creationId xmlns:a16="http://schemas.microsoft.com/office/drawing/2014/main" id="{F56E7DE3-72DA-FFF2-EF61-3C70850EF5CD}"/>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2357981607"/>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667542"/>
          </a:xfrm>
          <a:prstGeom prst="rect">
            <a:avLst/>
          </a:prstGeom>
        </p:spPr>
        <p:txBody>
          <a:bodyPr wrap="square">
            <a:spAutoFit/>
          </a:bodyPr>
          <a:lstStyle/>
          <a:p>
            <a:r>
              <a:rPr lang="zh-TW" altLang="en-US" sz="2600" b="1" dirty="0">
                <a:solidFill>
                  <a:srgbClr val="FF6600"/>
                </a:solidFill>
                <a:latin typeface="微軟正黑體" panose="020B0604030504040204" pitchFamily="34" charset="-120"/>
                <a:ea typeface="微軟正黑體" panose="020B0604030504040204" pitchFamily="34" charset="-120"/>
              </a:rPr>
              <a:t>實習期間碰到性騷擾怎麼辦？</a:t>
            </a:r>
          </a:p>
          <a:p>
            <a:pPr algn="just">
              <a:lnSpc>
                <a:spcPct val="150000"/>
              </a:lnSpc>
            </a:pPr>
            <a:endParaRPr lang="zh-TW" altLang="en-US" sz="2000" b="1" dirty="0">
              <a:solidFill>
                <a:srgbClr val="FF0000"/>
              </a:solidFill>
              <a:latin typeface="微軟正黑體" panose="020B0604030504040204" pitchFamily="34" charset="-120"/>
              <a:ea typeface="微軟正黑體" panose="020B0604030504040204" pitchFamily="34" charset="-120"/>
            </a:endParaRPr>
          </a:p>
          <a:p>
            <a:pPr marL="342900" indent="-257175" algn="just">
              <a:lnSpc>
                <a:spcPct val="150000"/>
              </a:lnSpc>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如果性騷擾您的人是實習單位合作的廠商，該怎麼辦？</a:t>
            </a:r>
            <a:endParaRPr lang="en-US" altLang="zh-TW" sz="2000" dirty="0">
              <a:latin typeface="微軟正黑體" panose="020B0604030504040204" pitchFamily="34" charset="-120"/>
              <a:ea typeface="微軟正黑體" panose="020B0604030504040204" pitchFamily="34" charset="-120"/>
            </a:endParaRPr>
          </a:p>
          <a:p>
            <a:pPr marL="85725" indent="273050" algn="just">
              <a:lnSpc>
                <a:spcPct val="150000"/>
              </a:lnSpc>
            </a:pPr>
            <a:r>
              <a:rPr lang="zh-TW" altLang="en-US" sz="2000" dirty="0">
                <a:latin typeface="微軟正黑體" panose="020B0604030504040204" pitchFamily="34" charset="-120"/>
                <a:ea typeface="微軟正黑體" panose="020B0604030504040204" pitchFamily="34" charset="-120"/>
              </a:rPr>
              <a:t>請務必透過導師或是負責的實習老師向學校反映。</a:t>
            </a:r>
          </a:p>
          <a:p>
            <a:pPr algn="just">
              <a:lnSpc>
                <a:spcPct val="150000"/>
              </a:lnSpc>
            </a:pPr>
            <a:endParaRPr lang="zh-TW" altLang="en-US" sz="2000" dirty="0">
              <a:latin typeface="微軟正黑體" panose="020B0604030504040204" pitchFamily="34" charset="-120"/>
              <a:ea typeface="微軟正黑體" panose="020B0604030504040204" pitchFamily="34" charset="-120"/>
            </a:endParaRPr>
          </a:p>
          <a:p>
            <a:pPr marL="342900" indent="-257175" algn="just">
              <a:lnSpc>
                <a:spcPct val="150000"/>
              </a:lnSpc>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會不會影響我的實習成績？</a:t>
            </a:r>
          </a:p>
          <a:p>
            <a:pPr marL="358775" algn="just">
              <a:lnSpc>
                <a:spcPct val="150000"/>
              </a:lnSpc>
            </a:pPr>
            <a:r>
              <a:rPr lang="zh-TW" altLang="en-US" sz="2000" dirty="0">
                <a:latin typeface="微軟正黑體" panose="020B0604030504040204" pitchFamily="34" charset="-120"/>
                <a:ea typeface="微軟正黑體" panose="020B0604030504040204" pitchFamily="34" charset="-120"/>
              </a:rPr>
              <a:t>將視情況更改實習單位或其他處置，不會影響實習成績。</a:t>
            </a:r>
          </a:p>
          <a:p>
            <a:pPr>
              <a:lnSpc>
                <a:spcPct val="150000"/>
              </a:lnSpc>
            </a:pPr>
            <a:endParaRPr lang="zh-TW" altLang="en-US" sz="2000" b="1" dirty="0">
              <a:solidFill>
                <a:srgbClr val="FF0000"/>
              </a:solidFill>
              <a:latin typeface="微軟正黑體" panose="020B0604030504040204" pitchFamily="34" charset="-120"/>
              <a:ea typeface="微軟正黑體" panose="020B0604030504040204" pitchFamily="34" charset="-120"/>
            </a:endParaRPr>
          </a:p>
        </p:txBody>
      </p:sp>
      <p:grpSp>
        <p:nvGrpSpPr>
          <p:cNvPr id="3" name="群組 2">
            <a:extLst>
              <a:ext uri="{FF2B5EF4-FFF2-40B4-BE49-F238E27FC236}">
                <a16:creationId xmlns:a16="http://schemas.microsoft.com/office/drawing/2014/main" id="{E8D0EAC8-A260-5E6F-6C45-FE9D3855E2AD}"/>
              </a:ext>
            </a:extLst>
          </p:cNvPr>
          <p:cNvGrpSpPr/>
          <p:nvPr/>
        </p:nvGrpSpPr>
        <p:grpSpPr>
          <a:xfrm>
            <a:off x="8664797" y="534749"/>
            <a:ext cx="479207" cy="3196423"/>
            <a:chOff x="8664797" y="534749"/>
            <a:chExt cx="479207" cy="3196423"/>
          </a:xfrm>
        </p:grpSpPr>
        <p:sp>
          <p:nvSpPr>
            <p:cNvPr id="4" name="矩形 3">
              <a:extLst>
                <a:ext uri="{FF2B5EF4-FFF2-40B4-BE49-F238E27FC236}">
                  <a16:creationId xmlns:a16="http://schemas.microsoft.com/office/drawing/2014/main" id="{49C4DE85-A059-600F-E345-B7B63DE81548}"/>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B5301544-CC3B-5F21-19B3-D1AC7A498005}"/>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2265230528"/>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129207"/>
          </a:xfrm>
          <a:prstGeom prst="rect">
            <a:avLst/>
          </a:prstGeom>
        </p:spPr>
        <p:txBody>
          <a:bodyPr wrap="square">
            <a:spAutoFit/>
          </a:bodyPr>
          <a:lstStyle/>
          <a:p>
            <a:r>
              <a:rPr lang="en-US" altLang="zh-TW" sz="2600" b="1" dirty="0">
                <a:solidFill>
                  <a:srgbClr val="FF6600"/>
                </a:solidFill>
                <a:latin typeface="微軟正黑體" panose="020B0604030504040204" pitchFamily="34" charset="-120"/>
                <a:ea typeface="微軟正黑體" panose="020B0604030504040204" pitchFamily="34" charset="-120"/>
              </a:rPr>
              <a:t>Q</a:t>
            </a:r>
            <a:r>
              <a:rPr lang="zh-TW" altLang="en-US" sz="2600" b="1" dirty="0">
                <a:solidFill>
                  <a:srgbClr val="FF6600"/>
                </a:solidFill>
                <a:latin typeface="微軟正黑體" panose="020B0604030504040204" pitchFamily="34" charset="-120"/>
                <a:ea typeface="微軟正黑體" panose="020B0604030504040204" pitchFamily="34" charset="-120"/>
              </a:rPr>
              <a:t>＆</a:t>
            </a:r>
            <a:r>
              <a:rPr lang="en-US" altLang="zh-TW" sz="2600" b="1" dirty="0">
                <a:solidFill>
                  <a:srgbClr val="FF6600"/>
                </a:solidFill>
                <a:latin typeface="微軟正黑體" panose="020B0604030504040204" pitchFamily="34" charset="-120"/>
                <a:ea typeface="微軟正黑體" panose="020B0604030504040204" pitchFamily="34" charset="-120"/>
              </a:rPr>
              <a:t>A</a:t>
            </a:r>
          </a:p>
          <a:p>
            <a:pPr algn="just">
              <a:lnSpc>
                <a:spcPct val="150000"/>
              </a:lnSpc>
            </a:pPr>
            <a:endParaRPr lang="zh-TW" altLang="en-US" sz="2000" b="1" dirty="0">
              <a:solidFill>
                <a:srgbClr val="FF0000"/>
              </a:solidFill>
              <a:latin typeface="微軟正黑體" panose="020B0604030504040204" pitchFamily="34" charset="-120"/>
              <a:ea typeface="微軟正黑體" panose="020B0604030504040204" pitchFamily="34" charset="-120"/>
            </a:endParaRPr>
          </a:p>
          <a:p>
            <a:pPr marL="342900" indent="-257175" algn="just">
              <a:lnSpc>
                <a:spcPct val="150000"/>
              </a:lnSpc>
              <a:buFont typeface="Arial" panose="020B0604020202020204" pitchFamily="34" charset="0"/>
              <a:buChar char="•"/>
            </a:pPr>
            <a:r>
              <a:rPr lang="zh-TW" altLang="en-US" sz="2000" b="1" dirty="0">
                <a:latin typeface="微軟正黑體" panose="020B0604030504040204" pitchFamily="34" charset="-120"/>
                <a:ea typeface="微軟正黑體" panose="020B0604030504040204" pitchFamily="34" charset="-120"/>
              </a:rPr>
              <a:t>性騷擾由誰來定義？</a:t>
            </a:r>
          </a:p>
          <a:p>
            <a:pPr marL="358775" algn="just">
              <a:lnSpc>
                <a:spcPct val="150000"/>
              </a:lnSpc>
            </a:pPr>
            <a:r>
              <a:rPr lang="zh-TW" altLang="en-US" sz="2000" dirty="0">
                <a:latin typeface="微軟正黑體" panose="020B0604030504040204" pitchFamily="34" charset="-120"/>
                <a:ea typeface="微軟正黑體" panose="020B0604030504040204" pitchFamily="34" charset="-120"/>
              </a:rPr>
              <a:t>一個人的行為或言語究竟構不構成性騷擾，會隨著每個人的思想觀念、主觀感受，以及當下情境與人際互動而有所差異，即使只是輕微的動作或玩笑，但只要不受對方歡迎而且違反其意願的，都是性騷擾。也就是說，性騷擾之認定標準是以「接收者的主觀感受」來定義。</a:t>
            </a:r>
          </a:p>
          <a:p>
            <a:pPr>
              <a:lnSpc>
                <a:spcPct val="150000"/>
              </a:lnSpc>
            </a:pPr>
            <a:endParaRPr lang="zh-TW" altLang="en-US" sz="2000" b="1" dirty="0">
              <a:solidFill>
                <a:srgbClr val="FF0000"/>
              </a:solidFill>
              <a:latin typeface="微軟正黑體" panose="020B0604030504040204" pitchFamily="34" charset="-120"/>
              <a:ea typeface="微軟正黑體" panose="020B0604030504040204" pitchFamily="34" charset="-120"/>
            </a:endParaRPr>
          </a:p>
        </p:txBody>
      </p:sp>
      <p:grpSp>
        <p:nvGrpSpPr>
          <p:cNvPr id="3" name="群組 2">
            <a:extLst>
              <a:ext uri="{FF2B5EF4-FFF2-40B4-BE49-F238E27FC236}">
                <a16:creationId xmlns:a16="http://schemas.microsoft.com/office/drawing/2014/main" id="{D862245B-C173-F532-4765-0C19D7A96B44}"/>
              </a:ext>
            </a:extLst>
          </p:cNvPr>
          <p:cNvGrpSpPr/>
          <p:nvPr/>
        </p:nvGrpSpPr>
        <p:grpSpPr>
          <a:xfrm>
            <a:off x="8664797" y="534749"/>
            <a:ext cx="479207" cy="3196423"/>
            <a:chOff x="8664797" y="534749"/>
            <a:chExt cx="479207" cy="3196423"/>
          </a:xfrm>
        </p:grpSpPr>
        <p:sp>
          <p:nvSpPr>
            <p:cNvPr id="4" name="矩形 3">
              <a:extLst>
                <a:ext uri="{FF2B5EF4-FFF2-40B4-BE49-F238E27FC236}">
                  <a16:creationId xmlns:a16="http://schemas.microsoft.com/office/drawing/2014/main" id="{7C3C6573-4C4D-0BDA-5711-C125E3A766A4}"/>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23AAE888-2D74-FA46-4766-AB29802FA472}"/>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613728585"/>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205878"/>
          </a:xfrm>
          <a:prstGeom prst="rect">
            <a:avLst/>
          </a:prstGeom>
        </p:spPr>
        <p:txBody>
          <a:bodyPr wrap="square">
            <a:spAutoFit/>
          </a:bodyPr>
          <a:lstStyle/>
          <a:p>
            <a:r>
              <a:rPr lang="en-US" altLang="zh-TW" sz="2600" b="1" dirty="0">
                <a:solidFill>
                  <a:srgbClr val="FF6600"/>
                </a:solidFill>
                <a:latin typeface="微軟正黑體" panose="020B0604030504040204" pitchFamily="34" charset="-120"/>
                <a:ea typeface="微軟正黑體" panose="020B0604030504040204" pitchFamily="34" charset="-120"/>
              </a:rPr>
              <a:t>Q</a:t>
            </a:r>
            <a:r>
              <a:rPr lang="zh-TW" altLang="en-US" sz="2600" b="1" dirty="0">
                <a:solidFill>
                  <a:srgbClr val="FF6600"/>
                </a:solidFill>
                <a:latin typeface="微軟正黑體" panose="020B0604030504040204" pitchFamily="34" charset="-120"/>
                <a:ea typeface="微軟正黑體" panose="020B0604030504040204" pitchFamily="34" charset="-120"/>
              </a:rPr>
              <a:t>＆</a:t>
            </a:r>
            <a:r>
              <a:rPr lang="en-US" altLang="zh-TW" sz="2600" b="1" dirty="0">
                <a:solidFill>
                  <a:srgbClr val="FF6600"/>
                </a:solidFill>
                <a:latin typeface="微軟正黑體" panose="020B0604030504040204" pitchFamily="34" charset="-120"/>
                <a:ea typeface="微軟正黑體" panose="020B0604030504040204" pitchFamily="34" charset="-120"/>
              </a:rPr>
              <a:t>A</a:t>
            </a:r>
          </a:p>
          <a:p>
            <a:pPr algn="just">
              <a:lnSpc>
                <a:spcPct val="150000"/>
              </a:lnSpc>
            </a:pPr>
            <a:endParaRPr lang="zh-TW" altLang="en-US" sz="2000" b="1" dirty="0">
              <a:solidFill>
                <a:srgbClr val="FF0000"/>
              </a:solidFill>
              <a:latin typeface="微軟正黑體" panose="020B0604030504040204" pitchFamily="34" charset="-120"/>
              <a:ea typeface="微軟正黑體" panose="020B0604030504040204" pitchFamily="34" charset="-120"/>
            </a:endParaRPr>
          </a:p>
          <a:p>
            <a:pPr marL="342900" indent="-257175" algn="just">
              <a:lnSpc>
                <a:spcPct val="150000"/>
              </a:lnSpc>
              <a:buFont typeface="Arial" panose="020B0604020202020204" pitchFamily="34" charset="0"/>
              <a:buChar char="•"/>
            </a:pPr>
            <a:r>
              <a:rPr lang="zh-TW" altLang="en-US" sz="2000" b="1" dirty="0">
                <a:latin typeface="微軟正黑體" panose="020B0604030504040204" pitchFamily="34" charset="-120"/>
                <a:ea typeface="微軟正黑體" panose="020B0604030504040204" pitchFamily="34" charset="-120"/>
              </a:rPr>
              <a:t>過度追求是否為性騷擾？</a:t>
            </a:r>
          </a:p>
          <a:p>
            <a:pPr marL="358775" algn="just">
              <a:lnSpc>
                <a:spcPct val="150000"/>
              </a:lnSpc>
            </a:pPr>
            <a:r>
              <a:rPr lang="zh-TW" altLang="en-US" sz="2000" dirty="0">
                <a:latin typeface="微軟正黑體" panose="020B0604030504040204" pitchFamily="34" charset="-120"/>
                <a:ea typeface="微軟正黑體" panose="020B0604030504040204" pitchFamily="34" charset="-120"/>
              </a:rPr>
              <a:t>追求與性騷擾的界線在於該行為是否受歡迎。 追求是兩情相願的，性騷擾是有一方覺得違反其意願、而有不舒服的感受，並且足以影響其正常生活。 因此不受歡迎的過度追求，便有可能成為性騷擾。</a:t>
            </a:r>
          </a:p>
        </p:txBody>
      </p:sp>
      <p:grpSp>
        <p:nvGrpSpPr>
          <p:cNvPr id="3" name="群組 2">
            <a:extLst>
              <a:ext uri="{FF2B5EF4-FFF2-40B4-BE49-F238E27FC236}">
                <a16:creationId xmlns:a16="http://schemas.microsoft.com/office/drawing/2014/main" id="{128C76F4-1918-DE92-E298-39D9AE31E22D}"/>
              </a:ext>
            </a:extLst>
          </p:cNvPr>
          <p:cNvGrpSpPr/>
          <p:nvPr/>
        </p:nvGrpSpPr>
        <p:grpSpPr>
          <a:xfrm>
            <a:off x="8664797" y="534749"/>
            <a:ext cx="479207" cy="3196423"/>
            <a:chOff x="8664797" y="534749"/>
            <a:chExt cx="479207" cy="3196423"/>
          </a:xfrm>
        </p:grpSpPr>
        <p:sp>
          <p:nvSpPr>
            <p:cNvPr id="4" name="矩形 3">
              <a:extLst>
                <a:ext uri="{FF2B5EF4-FFF2-40B4-BE49-F238E27FC236}">
                  <a16:creationId xmlns:a16="http://schemas.microsoft.com/office/drawing/2014/main" id="{CE92BD43-3E87-EADD-A30A-CABA91BB3B93}"/>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4DD4604F-166E-A773-435D-45644F5FC694}"/>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4095488246"/>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494162"/>
          </a:xfrm>
          <a:prstGeom prst="rect">
            <a:avLst/>
          </a:prstGeom>
        </p:spPr>
        <p:txBody>
          <a:bodyPr wrap="square">
            <a:spAutoFit/>
          </a:bodyPr>
          <a:lstStyle/>
          <a:p>
            <a:r>
              <a:rPr lang="en-US" altLang="zh-TW" sz="2600" b="1" dirty="0">
                <a:solidFill>
                  <a:srgbClr val="FF6600"/>
                </a:solidFill>
                <a:latin typeface="微軟正黑體" panose="020B0604030504040204" pitchFamily="34" charset="-120"/>
                <a:ea typeface="微軟正黑體" panose="020B0604030504040204" pitchFamily="34" charset="-120"/>
              </a:rPr>
              <a:t>Q</a:t>
            </a:r>
            <a:r>
              <a:rPr lang="zh-TW" altLang="en-US" sz="2600" b="1" dirty="0">
                <a:solidFill>
                  <a:srgbClr val="FF6600"/>
                </a:solidFill>
                <a:latin typeface="微軟正黑體" panose="020B0604030504040204" pitchFamily="34" charset="-120"/>
                <a:ea typeface="微軟正黑體" panose="020B0604030504040204" pitchFamily="34" charset="-120"/>
              </a:rPr>
              <a:t>＆</a:t>
            </a:r>
            <a:r>
              <a:rPr lang="en-US" altLang="zh-TW" sz="2600" b="1" dirty="0">
                <a:solidFill>
                  <a:srgbClr val="FF6600"/>
                </a:solidFill>
                <a:latin typeface="微軟正黑體" panose="020B0604030504040204" pitchFamily="34" charset="-120"/>
                <a:ea typeface="微軟正黑體" panose="020B0604030504040204" pitchFamily="34" charset="-120"/>
              </a:rPr>
              <a:t>A</a:t>
            </a:r>
          </a:p>
          <a:p>
            <a:pPr algn="just">
              <a:lnSpc>
                <a:spcPct val="150000"/>
              </a:lnSpc>
            </a:pPr>
            <a:endParaRPr lang="zh-TW" altLang="en-US" sz="2000" b="1" dirty="0">
              <a:solidFill>
                <a:srgbClr val="FF0000"/>
              </a:solidFill>
              <a:latin typeface="微軟正黑體" panose="020B0604030504040204" pitchFamily="34" charset="-120"/>
              <a:ea typeface="微軟正黑體" panose="020B0604030504040204" pitchFamily="34" charset="-120"/>
            </a:endParaRPr>
          </a:p>
          <a:p>
            <a:pPr marL="342900" indent="-257175" algn="just">
              <a:lnSpc>
                <a:spcPct val="150000"/>
              </a:lnSpc>
              <a:buFont typeface="Arial" panose="020B0604020202020204" pitchFamily="34" charset="0"/>
              <a:buChar char="•"/>
            </a:pPr>
            <a:r>
              <a:rPr lang="zh-TW" altLang="en-US" sz="1600" b="1" dirty="0">
                <a:latin typeface="微軟正黑體" panose="020B0604030504040204" pitchFamily="34" charset="-120"/>
                <a:ea typeface="微軟正黑體" panose="020B0604030504040204" pitchFamily="34" charset="-120"/>
              </a:rPr>
              <a:t>一定是被騷擾者有意無意的引誘、衣著暴露、行為不檢，才會引來性騷擾</a:t>
            </a:r>
            <a:r>
              <a:rPr lang="en-US" altLang="zh-TW" sz="1600" b="1" dirty="0">
                <a:latin typeface="微軟正黑體" panose="020B0604030504040204" pitchFamily="34" charset="-120"/>
                <a:ea typeface="微軟正黑體" panose="020B0604030504040204" pitchFamily="34" charset="-120"/>
              </a:rPr>
              <a:t>?</a:t>
            </a:r>
          </a:p>
          <a:p>
            <a:pPr marL="358775" algn="just">
              <a:lnSpc>
                <a:spcPct val="150000"/>
              </a:lnSpc>
            </a:pPr>
            <a:r>
              <a:rPr lang="zh-TW" altLang="en-US" sz="1600" dirty="0">
                <a:latin typeface="微軟正黑體" panose="020B0604030504040204" pitchFamily="34" charset="-120"/>
                <a:ea typeface="微軟正黑體" panose="020B0604030504040204" pitchFamily="34" charset="-120"/>
              </a:rPr>
              <a:t>當然不是！許多人在一聽到性騷擾事件時，常會先問受害者的衣著或儀態是否比較性感？或是不是深夜仍在外行動？其實這樣的問題就落入了「責怪受害人」的迷思中！騷擾者也許無法控制性慾的發生，但絕對可以控制個人的行為，性騷擾是有意識的選擇與決定，而非單純的生物反應。此外被害者的外表和穿著，與性騷擾之間並無絕對的關係。無論受害者的外貌裝扮和性別氣質如何，每個人的人權都應該受到尊重，沒有誰的人身安全是有理由可以被侵犯的</a:t>
            </a:r>
          </a:p>
        </p:txBody>
      </p:sp>
      <p:grpSp>
        <p:nvGrpSpPr>
          <p:cNvPr id="3" name="群組 2">
            <a:extLst>
              <a:ext uri="{FF2B5EF4-FFF2-40B4-BE49-F238E27FC236}">
                <a16:creationId xmlns:a16="http://schemas.microsoft.com/office/drawing/2014/main" id="{A69DCE69-B8AF-3B95-F16C-2F4FC00FA805}"/>
              </a:ext>
            </a:extLst>
          </p:cNvPr>
          <p:cNvGrpSpPr/>
          <p:nvPr/>
        </p:nvGrpSpPr>
        <p:grpSpPr>
          <a:xfrm>
            <a:off x="8664797" y="534749"/>
            <a:ext cx="479207" cy="3196423"/>
            <a:chOff x="8664797" y="534749"/>
            <a:chExt cx="479207" cy="3196423"/>
          </a:xfrm>
        </p:grpSpPr>
        <p:sp>
          <p:nvSpPr>
            <p:cNvPr id="4" name="矩形 3">
              <a:extLst>
                <a:ext uri="{FF2B5EF4-FFF2-40B4-BE49-F238E27FC236}">
                  <a16:creationId xmlns:a16="http://schemas.microsoft.com/office/drawing/2014/main" id="{0C35F12A-22CC-039E-3E75-EEFC236772F5}"/>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FEB57800-86AC-B10D-3B73-10C549E9E81B}"/>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2137964791"/>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129207"/>
          </a:xfrm>
          <a:prstGeom prst="rect">
            <a:avLst/>
          </a:prstGeom>
        </p:spPr>
        <p:txBody>
          <a:bodyPr wrap="square">
            <a:spAutoFit/>
          </a:bodyPr>
          <a:lstStyle/>
          <a:p>
            <a:r>
              <a:rPr lang="en-US" altLang="zh-TW" sz="2600" b="1" dirty="0">
                <a:solidFill>
                  <a:srgbClr val="FF6600"/>
                </a:solidFill>
                <a:latin typeface="微軟正黑體" panose="020B0604030504040204" pitchFamily="34" charset="-120"/>
                <a:ea typeface="微軟正黑體" panose="020B0604030504040204" pitchFamily="34" charset="-120"/>
              </a:rPr>
              <a:t>Q</a:t>
            </a:r>
            <a:r>
              <a:rPr lang="zh-TW" altLang="en-US" sz="2600" b="1" dirty="0">
                <a:solidFill>
                  <a:srgbClr val="FF6600"/>
                </a:solidFill>
                <a:latin typeface="微軟正黑體" panose="020B0604030504040204" pitchFamily="34" charset="-120"/>
                <a:ea typeface="微軟正黑體" panose="020B0604030504040204" pitchFamily="34" charset="-120"/>
              </a:rPr>
              <a:t>＆</a:t>
            </a:r>
            <a:r>
              <a:rPr lang="en-US" altLang="zh-TW" sz="2600" b="1" dirty="0">
                <a:solidFill>
                  <a:srgbClr val="FF6600"/>
                </a:solidFill>
                <a:latin typeface="微軟正黑體" panose="020B0604030504040204" pitchFamily="34" charset="-120"/>
                <a:ea typeface="微軟正黑體" panose="020B0604030504040204" pitchFamily="34" charset="-120"/>
              </a:rPr>
              <a:t>A</a:t>
            </a:r>
          </a:p>
          <a:p>
            <a:pPr algn="just">
              <a:lnSpc>
                <a:spcPct val="150000"/>
              </a:lnSpc>
            </a:pPr>
            <a:endParaRPr lang="zh-TW" altLang="en-US" sz="2000" b="1" dirty="0">
              <a:solidFill>
                <a:srgbClr val="FF0000"/>
              </a:solidFill>
              <a:latin typeface="微軟正黑體" panose="020B0604030504040204" pitchFamily="34" charset="-120"/>
              <a:ea typeface="微軟正黑體" panose="020B0604030504040204" pitchFamily="34" charset="-120"/>
            </a:endParaRPr>
          </a:p>
          <a:p>
            <a:pPr marL="342900" indent="-257175" algn="just">
              <a:lnSpc>
                <a:spcPct val="150000"/>
              </a:lnSpc>
              <a:buFont typeface="Arial" panose="020B0604020202020204" pitchFamily="34" charset="0"/>
              <a:buChar char="•"/>
            </a:pPr>
            <a:r>
              <a:rPr lang="zh-TW" altLang="en-US" sz="2000" b="1" dirty="0">
                <a:latin typeface="微軟正黑體" panose="020B0604030504040204" pitchFamily="34" charset="-120"/>
                <a:ea typeface="微軟正黑體" panose="020B0604030504040204" pitchFamily="34" charset="-120"/>
              </a:rPr>
              <a:t>她</a:t>
            </a:r>
            <a:r>
              <a:rPr lang="en-US" altLang="zh-TW" sz="2000" b="1" dirty="0">
                <a:latin typeface="微軟正黑體" panose="020B0604030504040204" pitchFamily="34" charset="-120"/>
                <a:ea typeface="微軟正黑體" panose="020B0604030504040204" pitchFamily="34" charset="-120"/>
              </a:rPr>
              <a:t>/</a:t>
            </a:r>
            <a:r>
              <a:rPr lang="zh-TW" altLang="en-US" sz="2000" b="1" dirty="0">
                <a:latin typeface="微軟正黑體" panose="020B0604030504040204" pitchFamily="34" charset="-120"/>
                <a:ea typeface="微軟正黑體" panose="020B0604030504040204" pitchFamily="34" charset="-120"/>
              </a:rPr>
              <a:t>他沒有當場拒絕或反抗，所以不算性騷擾</a:t>
            </a:r>
            <a:r>
              <a:rPr lang="en-US" altLang="zh-TW" sz="2000" b="1" dirty="0">
                <a:latin typeface="微軟正黑體" panose="020B0604030504040204" pitchFamily="34" charset="-120"/>
                <a:ea typeface="微軟正黑體" panose="020B0604030504040204" pitchFamily="34" charset="-120"/>
              </a:rPr>
              <a:t>?</a:t>
            </a:r>
          </a:p>
          <a:p>
            <a:pPr marL="358775" algn="just">
              <a:lnSpc>
                <a:spcPct val="150000"/>
              </a:lnSpc>
            </a:pPr>
            <a:r>
              <a:rPr lang="zh-TW" altLang="en-US" sz="2000" dirty="0">
                <a:latin typeface="微軟正黑體" panose="020B0604030504040204" pitchFamily="34" charset="-120"/>
                <a:ea typeface="微軟正黑體" panose="020B0604030504040204" pitchFamily="34" charset="-120"/>
              </a:rPr>
              <a:t>當然不是！許多人會懷疑感覺受到騷擾的一方，當下為什麼不明白拒絕？這其實是因為性騷擾常發生在騷擾者有機可趁而受害者毫無防範的情形下，受害者當下的反應往往可能是「愣住了」，以致於措手不及去反應或無法相信對方會做出這樣的行為，而懷疑自己的判斷；或者情況發生在雙方因為權力關係不對等的情況下，較弱勢的一方即使感受到被侵犯，也很難直接拒絕或反抗。　　</a:t>
            </a:r>
          </a:p>
        </p:txBody>
      </p:sp>
      <p:grpSp>
        <p:nvGrpSpPr>
          <p:cNvPr id="3" name="群組 2">
            <a:extLst>
              <a:ext uri="{FF2B5EF4-FFF2-40B4-BE49-F238E27FC236}">
                <a16:creationId xmlns:a16="http://schemas.microsoft.com/office/drawing/2014/main" id="{AA0BF048-75A0-01E3-BEB9-5F08C6D7643E}"/>
              </a:ext>
            </a:extLst>
          </p:cNvPr>
          <p:cNvGrpSpPr/>
          <p:nvPr/>
        </p:nvGrpSpPr>
        <p:grpSpPr>
          <a:xfrm>
            <a:off x="8664797" y="534749"/>
            <a:ext cx="479207" cy="3196423"/>
            <a:chOff x="8664797" y="534749"/>
            <a:chExt cx="479207" cy="3196423"/>
          </a:xfrm>
        </p:grpSpPr>
        <p:sp>
          <p:nvSpPr>
            <p:cNvPr id="4" name="矩形 3">
              <a:extLst>
                <a:ext uri="{FF2B5EF4-FFF2-40B4-BE49-F238E27FC236}">
                  <a16:creationId xmlns:a16="http://schemas.microsoft.com/office/drawing/2014/main" id="{6AFDD8F8-2D8F-31E8-9731-028F33E85E0A}"/>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92085039-6CCB-CDE2-BA11-49071E9D946F}"/>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3963502202"/>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205878"/>
          </a:xfrm>
          <a:prstGeom prst="rect">
            <a:avLst/>
          </a:prstGeom>
        </p:spPr>
        <p:txBody>
          <a:bodyPr wrap="square">
            <a:spAutoFit/>
          </a:bodyPr>
          <a:lstStyle/>
          <a:p>
            <a:r>
              <a:rPr lang="en-US" altLang="zh-TW" sz="2600" b="1" dirty="0">
                <a:solidFill>
                  <a:srgbClr val="FF6600"/>
                </a:solidFill>
                <a:latin typeface="微軟正黑體" panose="020B0604030504040204" pitchFamily="34" charset="-120"/>
                <a:ea typeface="微軟正黑體" panose="020B0604030504040204" pitchFamily="34" charset="-120"/>
              </a:rPr>
              <a:t>Q</a:t>
            </a:r>
            <a:r>
              <a:rPr lang="zh-TW" altLang="en-US" sz="2600" b="1" dirty="0">
                <a:solidFill>
                  <a:srgbClr val="FF6600"/>
                </a:solidFill>
                <a:latin typeface="微軟正黑體" panose="020B0604030504040204" pitchFamily="34" charset="-120"/>
                <a:ea typeface="微軟正黑體" panose="020B0604030504040204" pitchFamily="34" charset="-120"/>
              </a:rPr>
              <a:t>＆</a:t>
            </a:r>
            <a:r>
              <a:rPr lang="en-US" altLang="zh-TW" sz="2600" b="1" dirty="0">
                <a:solidFill>
                  <a:srgbClr val="FF6600"/>
                </a:solidFill>
                <a:latin typeface="微軟正黑體" panose="020B0604030504040204" pitchFamily="34" charset="-120"/>
                <a:ea typeface="微軟正黑體" panose="020B0604030504040204" pitchFamily="34" charset="-120"/>
              </a:rPr>
              <a:t>A</a:t>
            </a:r>
          </a:p>
          <a:p>
            <a:pPr algn="just">
              <a:lnSpc>
                <a:spcPct val="150000"/>
              </a:lnSpc>
            </a:pPr>
            <a:endParaRPr lang="zh-TW" altLang="en-US" sz="2000" b="1" dirty="0">
              <a:solidFill>
                <a:srgbClr val="FF0000"/>
              </a:solidFill>
              <a:latin typeface="微軟正黑體" panose="020B0604030504040204" pitchFamily="34" charset="-120"/>
              <a:ea typeface="微軟正黑體" panose="020B0604030504040204" pitchFamily="34" charset="-120"/>
            </a:endParaRPr>
          </a:p>
          <a:p>
            <a:pPr marL="342900" indent="-257175" algn="just">
              <a:lnSpc>
                <a:spcPct val="150000"/>
              </a:lnSpc>
              <a:buFont typeface="Arial" panose="020B0604020202020204" pitchFamily="34" charset="0"/>
              <a:buChar char="•"/>
            </a:pPr>
            <a:r>
              <a:rPr lang="zh-TW" altLang="en-US" sz="2000" b="1" dirty="0">
                <a:latin typeface="微軟正黑體" panose="020B0604030504040204" pitchFamily="34" charset="-120"/>
                <a:ea typeface="微軟正黑體" panose="020B0604030504040204" pitchFamily="34" charset="-120"/>
              </a:rPr>
              <a:t>色狼一定都其貌不揚、穿著邋遢，或是病態的男人嗎？</a:t>
            </a:r>
          </a:p>
          <a:p>
            <a:pPr marL="358775" algn="just">
              <a:lnSpc>
                <a:spcPct val="150000"/>
              </a:lnSpc>
            </a:pPr>
            <a:r>
              <a:rPr lang="zh-TW" altLang="en-US" sz="2000" dirty="0">
                <a:latin typeface="微軟正黑體" panose="020B0604030504040204" pitchFamily="34" charset="-120"/>
                <a:ea typeface="微軟正黑體" panose="020B0604030504040204" pitchFamily="34" charset="-120"/>
              </a:rPr>
              <a:t>不盡然如此！一般人常誤以為加害人都會把「不懷好意」寫在臉上，事實上色狼可能是其貌不揚、穿著邋遢，但也可能是英俊、美麗，打扮光鮮亮麗！色狼可能是男性，也可能是女性；可能是不同性別，也可能是同性別。</a:t>
            </a:r>
          </a:p>
        </p:txBody>
      </p:sp>
      <p:grpSp>
        <p:nvGrpSpPr>
          <p:cNvPr id="3" name="群組 2">
            <a:extLst>
              <a:ext uri="{FF2B5EF4-FFF2-40B4-BE49-F238E27FC236}">
                <a16:creationId xmlns:a16="http://schemas.microsoft.com/office/drawing/2014/main" id="{EE012527-F5FE-1F84-D743-C37845FB8475}"/>
              </a:ext>
            </a:extLst>
          </p:cNvPr>
          <p:cNvGrpSpPr/>
          <p:nvPr/>
        </p:nvGrpSpPr>
        <p:grpSpPr>
          <a:xfrm>
            <a:off x="8664797" y="534749"/>
            <a:ext cx="479207" cy="3196423"/>
            <a:chOff x="8664797" y="534749"/>
            <a:chExt cx="479207" cy="3196423"/>
          </a:xfrm>
        </p:grpSpPr>
        <p:sp>
          <p:nvSpPr>
            <p:cNvPr id="4" name="矩形 3">
              <a:extLst>
                <a:ext uri="{FF2B5EF4-FFF2-40B4-BE49-F238E27FC236}">
                  <a16:creationId xmlns:a16="http://schemas.microsoft.com/office/drawing/2014/main" id="{697CF100-BB99-B6DE-D524-2AC394ACE2BB}"/>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1903083A-D7ED-D29E-47D6-CA0509B1DC30}"/>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3989323840"/>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4129207"/>
          </a:xfrm>
          <a:prstGeom prst="rect">
            <a:avLst/>
          </a:prstGeom>
        </p:spPr>
        <p:txBody>
          <a:bodyPr wrap="square">
            <a:spAutoFit/>
          </a:bodyPr>
          <a:lstStyle/>
          <a:p>
            <a:r>
              <a:rPr lang="en-US" altLang="zh-TW" sz="2600" b="1" dirty="0">
                <a:solidFill>
                  <a:srgbClr val="FF6600"/>
                </a:solidFill>
                <a:latin typeface="微軟正黑體" panose="020B0604030504040204" pitchFamily="34" charset="-120"/>
                <a:ea typeface="微軟正黑體" panose="020B0604030504040204" pitchFamily="34" charset="-120"/>
              </a:rPr>
              <a:t>Q</a:t>
            </a:r>
            <a:r>
              <a:rPr lang="zh-TW" altLang="en-US" sz="2600" b="1" dirty="0">
                <a:solidFill>
                  <a:srgbClr val="FF6600"/>
                </a:solidFill>
                <a:latin typeface="微軟正黑體" panose="020B0604030504040204" pitchFamily="34" charset="-120"/>
                <a:ea typeface="微軟正黑體" panose="020B0604030504040204" pitchFamily="34" charset="-120"/>
              </a:rPr>
              <a:t>＆</a:t>
            </a:r>
            <a:r>
              <a:rPr lang="en-US" altLang="zh-TW" sz="2600" b="1" dirty="0">
                <a:solidFill>
                  <a:srgbClr val="FF6600"/>
                </a:solidFill>
                <a:latin typeface="微軟正黑體" panose="020B0604030504040204" pitchFamily="34" charset="-120"/>
                <a:ea typeface="微軟正黑體" panose="020B0604030504040204" pitchFamily="34" charset="-120"/>
              </a:rPr>
              <a:t>A</a:t>
            </a:r>
          </a:p>
          <a:p>
            <a:pPr algn="just">
              <a:lnSpc>
                <a:spcPct val="150000"/>
              </a:lnSpc>
            </a:pPr>
            <a:endParaRPr lang="zh-TW" altLang="en-US" sz="2000" b="1" dirty="0">
              <a:solidFill>
                <a:srgbClr val="FF0000"/>
              </a:solidFill>
              <a:latin typeface="微軟正黑體" panose="020B0604030504040204" pitchFamily="34" charset="-120"/>
              <a:ea typeface="微軟正黑體" panose="020B0604030504040204" pitchFamily="34" charset="-120"/>
            </a:endParaRPr>
          </a:p>
          <a:p>
            <a:pPr marL="342900" indent="-257175" algn="just">
              <a:lnSpc>
                <a:spcPct val="150000"/>
              </a:lnSpc>
              <a:buFont typeface="Arial" panose="020B0604020202020204" pitchFamily="34" charset="0"/>
              <a:buChar char="•"/>
            </a:pPr>
            <a:r>
              <a:rPr lang="zh-TW" altLang="en-US" sz="2000" b="1" dirty="0">
                <a:latin typeface="微軟正黑體" panose="020B0604030504040204" pitchFamily="34" charset="-120"/>
                <a:ea typeface="微軟正黑體" panose="020B0604030504040204" pitchFamily="34" charset="-120"/>
              </a:rPr>
              <a:t>男性也會被性騷擾嗎？</a:t>
            </a:r>
          </a:p>
          <a:p>
            <a:pPr marL="358775" algn="just">
              <a:lnSpc>
                <a:spcPct val="150000"/>
              </a:lnSpc>
            </a:pPr>
            <a:r>
              <a:rPr lang="zh-TW" altLang="en-US" sz="2000" dirty="0">
                <a:latin typeface="微軟正黑體" panose="020B0604030504040204" pitchFamily="34" charset="-120"/>
                <a:ea typeface="微軟正黑體" panose="020B0604030504040204" pitchFamily="34" charset="-120"/>
              </a:rPr>
              <a:t>雖然在現狀中仍是男性對女性騷擾的案件佔了大多數，但男性當然也有可能遭遇到不同樣態的性騷擾。尤其是跳脫傳統性別特質或具不同性取向的男性被性騷擾的案件，也是時有所聞。只是我們的社會往往要求男性要有保護自己的能力，同時也不鼓勵男生說出遭遇侵犯的經驗，因此有些男性在遭受騷擾之後，反而更難以對外尋求支援。</a:t>
            </a:r>
          </a:p>
        </p:txBody>
      </p:sp>
      <p:grpSp>
        <p:nvGrpSpPr>
          <p:cNvPr id="3" name="群組 2">
            <a:extLst>
              <a:ext uri="{FF2B5EF4-FFF2-40B4-BE49-F238E27FC236}">
                <a16:creationId xmlns:a16="http://schemas.microsoft.com/office/drawing/2014/main" id="{B01FE3C0-2725-1E33-A281-B5A6B7B04675}"/>
              </a:ext>
            </a:extLst>
          </p:cNvPr>
          <p:cNvGrpSpPr/>
          <p:nvPr/>
        </p:nvGrpSpPr>
        <p:grpSpPr>
          <a:xfrm>
            <a:off x="8664797" y="534749"/>
            <a:ext cx="479207" cy="3196423"/>
            <a:chOff x="8664797" y="534749"/>
            <a:chExt cx="479207" cy="3196423"/>
          </a:xfrm>
        </p:grpSpPr>
        <p:sp>
          <p:nvSpPr>
            <p:cNvPr id="4" name="矩形 3">
              <a:extLst>
                <a:ext uri="{FF2B5EF4-FFF2-40B4-BE49-F238E27FC236}">
                  <a16:creationId xmlns:a16="http://schemas.microsoft.com/office/drawing/2014/main" id="{091B6A57-0EFF-AF0C-AD9A-F84D1580F825}"/>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467AC708-2D13-EF84-BFD5-AAAE05688985}"/>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1418745402"/>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205878"/>
          </a:xfrm>
          <a:prstGeom prst="rect">
            <a:avLst/>
          </a:prstGeom>
        </p:spPr>
        <p:txBody>
          <a:bodyPr wrap="square">
            <a:spAutoFit/>
          </a:bodyPr>
          <a:lstStyle/>
          <a:p>
            <a:r>
              <a:rPr lang="en-US" altLang="zh-TW" sz="2600" b="1" dirty="0">
                <a:solidFill>
                  <a:srgbClr val="FF6600"/>
                </a:solidFill>
                <a:latin typeface="微軟正黑體" panose="020B0604030504040204" pitchFamily="34" charset="-120"/>
                <a:ea typeface="微軟正黑體" panose="020B0604030504040204" pitchFamily="34" charset="-120"/>
              </a:rPr>
              <a:t>Q</a:t>
            </a:r>
            <a:r>
              <a:rPr lang="zh-TW" altLang="en-US" sz="2600" b="1" dirty="0">
                <a:solidFill>
                  <a:srgbClr val="FF6600"/>
                </a:solidFill>
                <a:latin typeface="微軟正黑體" panose="020B0604030504040204" pitchFamily="34" charset="-120"/>
                <a:ea typeface="微軟正黑體" panose="020B0604030504040204" pitchFamily="34" charset="-120"/>
              </a:rPr>
              <a:t>＆</a:t>
            </a:r>
            <a:r>
              <a:rPr lang="en-US" altLang="zh-TW" sz="2600" b="1" dirty="0">
                <a:solidFill>
                  <a:srgbClr val="FF6600"/>
                </a:solidFill>
                <a:latin typeface="微軟正黑體" panose="020B0604030504040204" pitchFamily="34" charset="-120"/>
                <a:ea typeface="微軟正黑體" panose="020B0604030504040204" pitchFamily="34" charset="-120"/>
              </a:rPr>
              <a:t>A</a:t>
            </a:r>
          </a:p>
          <a:p>
            <a:pPr algn="just">
              <a:lnSpc>
                <a:spcPct val="150000"/>
              </a:lnSpc>
            </a:pPr>
            <a:endParaRPr lang="zh-TW" altLang="en-US" sz="2000" b="1" dirty="0">
              <a:solidFill>
                <a:srgbClr val="FF0000"/>
              </a:solidFill>
              <a:latin typeface="微軟正黑體" panose="020B0604030504040204" pitchFamily="34" charset="-120"/>
              <a:ea typeface="微軟正黑體" panose="020B0604030504040204" pitchFamily="34" charset="-120"/>
            </a:endParaRPr>
          </a:p>
          <a:p>
            <a:pPr marL="342900" indent="-257175" algn="just">
              <a:lnSpc>
                <a:spcPct val="150000"/>
              </a:lnSpc>
              <a:buFont typeface="Arial" panose="020B0604020202020204" pitchFamily="34" charset="0"/>
              <a:buChar char="•"/>
            </a:pPr>
            <a:r>
              <a:rPr lang="zh-TW" altLang="en-US" sz="2000" b="1" dirty="0">
                <a:latin typeface="微軟正黑體" panose="020B0604030504040204" pitchFamily="34" charset="-120"/>
                <a:ea typeface="微軟正黑體" panose="020B0604030504040204" pitchFamily="34" charset="-120"/>
              </a:rPr>
              <a:t>有沒有「同性之間」的性騷擾？</a:t>
            </a:r>
          </a:p>
          <a:p>
            <a:pPr marL="358775" algn="just">
              <a:lnSpc>
                <a:spcPct val="150000"/>
              </a:lnSpc>
            </a:pPr>
            <a:r>
              <a:rPr lang="zh-TW" altLang="en-US" sz="2000" dirty="0">
                <a:latin typeface="微軟正黑體" panose="020B0604030504040204" pitchFamily="34" charset="-120"/>
                <a:ea typeface="微軟正黑體" panose="020B0604030504040204" pitchFamily="34" charset="-120"/>
              </a:rPr>
              <a:t>也有！許多人在聽到上述案例，也就是對所謂「陰柔氣質」男生的騷擾，就會直覺地去問「他是不是同性戀？」這裡要強調的是，不管被害人是不是同性戀，都不是造成性騷擾發生的理由！無論什麼樣的性別特質與性傾向，都是值得被尊重的。</a:t>
            </a:r>
          </a:p>
        </p:txBody>
      </p:sp>
      <p:grpSp>
        <p:nvGrpSpPr>
          <p:cNvPr id="3" name="群組 2">
            <a:extLst>
              <a:ext uri="{FF2B5EF4-FFF2-40B4-BE49-F238E27FC236}">
                <a16:creationId xmlns:a16="http://schemas.microsoft.com/office/drawing/2014/main" id="{D79E39CD-B671-8510-3A81-CF08045CC48C}"/>
              </a:ext>
            </a:extLst>
          </p:cNvPr>
          <p:cNvGrpSpPr/>
          <p:nvPr/>
        </p:nvGrpSpPr>
        <p:grpSpPr>
          <a:xfrm>
            <a:off x="8664797" y="534749"/>
            <a:ext cx="479207" cy="3196423"/>
            <a:chOff x="8664797" y="534749"/>
            <a:chExt cx="479207" cy="3196423"/>
          </a:xfrm>
        </p:grpSpPr>
        <p:sp>
          <p:nvSpPr>
            <p:cNvPr id="4" name="矩形 3">
              <a:extLst>
                <a:ext uri="{FF2B5EF4-FFF2-40B4-BE49-F238E27FC236}">
                  <a16:creationId xmlns:a16="http://schemas.microsoft.com/office/drawing/2014/main" id="{00051406-A21E-E65C-D4C8-02F830641251}"/>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378B2B8C-97B0-873F-10FE-1F589746890F}"/>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2563459589"/>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2282548"/>
          </a:xfrm>
          <a:prstGeom prst="rect">
            <a:avLst/>
          </a:prstGeom>
        </p:spPr>
        <p:txBody>
          <a:bodyPr wrap="square">
            <a:spAutoFit/>
          </a:bodyPr>
          <a:lstStyle/>
          <a:p>
            <a:r>
              <a:rPr lang="en-US" altLang="zh-TW" sz="2600" b="1" dirty="0">
                <a:solidFill>
                  <a:srgbClr val="FF6600"/>
                </a:solidFill>
                <a:latin typeface="微軟正黑體" panose="020B0604030504040204" pitchFamily="34" charset="-120"/>
                <a:ea typeface="微軟正黑體" panose="020B0604030504040204" pitchFamily="34" charset="-120"/>
              </a:rPr>
              <a:t>Q</a:t>
            </a:r>
            <a:r>
              <a:rPr lang="zh-TW" altLang="en-US" sz="2600" b="1" dirty="0">
                <a:solidFill>
                  <a:srgbClr val="FF6600"/>
                </a:solidFill>
                <a:latin typeface="微軟正黑體" panose="020B0604030504040204" pitchFamily="34" charset="-120"/>
                <a:ea typeface="微軟正黑體" panose="020B0604030504040204" pitchFamily="34" charset="-120"/>
              </a:rPr>
              <a:t>＆</a:t>
            </a:r>
            <a:r>
              <a:rPr lang="en-US" altLang="zh-TW" sz="2600" b="1" dirty="0">
                <a:solidFill>
                  <a:srgbClr val="FF6600"/>
                </a:solidFill>
                <a:latin typeface="微軟正黑體" panose="020B0604030504040204" pitchFamily="34" charset="-120"/>
                <a:ea typeface="微軟正黑體" panose="020B0604030504040204" pitchFamily="34" charset="-120"/>
              </a:rPr>
              <a:t>A</a:t>
            </a:r>
          </a:p>
          <a:p>
            <a:pPr algn="just">
              <a:lnSpc>
                <a:spcPct val="150000"/>
              </a:lnSpc>
            </a:pPr>
            <a:endParaRPr lang="zh-TW" altLang="en-US" sz="2000" b="1" dirty="0">
              <a:solidFill>
                <a:srgbClr val="FF0000"/>
              </a:solidFill>
              <a:latin typeface="微軟正黑體" panose="020B0604030504040204" pitchFamily="34" charset="-120"/>
              <a:ea typeface="微軟正黑體" panose="020B0604030504040204" pitchFamily="34" charset="-120"/>
            </a:endParaRPr>
          </a:p>
          <a:p>
            <a:pPr marL="342900" indent="-257175" algn="just">
              <a:lnSpc>
                <a:spcPct val="150000"/>
              </a:lnSpc>
              <a:buFont typeface="Arial" panose="020B0604020202020204" pitchFamily="34" charset="0"/>
              <a:buChar char="•"/>
            </a:pPr>
            <a:r>
              <a:rPr lang="zh-TW" altLang="en-US" sz="2000" b="1" dirty="0">
                <a:latin typeface="微軟正黑體" panose="020B0604030504040204" pitchFamily="34" charset="-120"/>
                <a:ea typeface="微軟正黑體" panose="020B0604030504040204" pitchFamily="34" charset="-120"/>
              </a:rPr>
              <a:t>性騷擾事件多發生在陌生人間</a:t>
            </a:r>
            <a:r>
              <a:rPr lang="en-US" altLang="zh-TW" sz="2000" b="1" dirty="0">
                <a:latin typeface="微軟正黑體" panose="020B0604030504040204" pitchFamily="34" charset="-120"/>
                <a:ea typeface="微軟正黑體" panose="020B0604030504040204" pitchFamily="34" charset="-120"/>
              </a:rPr>
              <a:t>?</a:t>
            </a:r>
          </a:p>
          <a:p>
            <a:pPr marL="358775" algn="just">
              <a:lnSpc>
                <a:spcPct val="150000"/>
              </a:lnSpc>
            </a:pPr>
            <a:r>
              <a:rPr lang="zh-TW" altLang="en-US" sz="2000" dirty="0">
                <a:latin typeface="微軟正黑體" panose="020B0604030504040204" pitchFamily="34" charset="-120"/>
                <a:ea typeface="微軟正黑體" panose="020B0604030504040204" pitchFamily="34" charset="-120"/>
              </a:rPr>
              <a:t>性騷擾事件同樣可能發生在熟識者之間，包括同學、長輩與晚輩、上司與下屬間。</a:t>
            </a:r>
          </a:p>
        </p:txBody>
      </p:sp>
      <p:grpSp>
        <p:nvGrpSpPr>
          <p:cNvPr id="3" name="群組 2">
            <a:extLst>
              <a:ext uri="{FF2B5EF4-FFF2-40B4-BE49-F238E27FC236}">
                <a16:creationId xmlns:a16="http://schemas.microsoft.com/office/drawing/2014/main" id="{084B189C-2E35-D9A0-9C71-CA689C0CB729}"/>
              </a:ext>
            </a:extLst>
          </p:cNvPr>
          <p:cNvGrpSpPr/>
          <p:nvPr/>
        </p:nvGrpSpPr>
        <p:grpSpPr>
          <a:xfrm>
            <a:off x="8664797" y="534749"/>
            <a:ext cx="479207" cy="3196423"/>
            <a:chOff x="8664797" y="534749"/>
            <a:chExt cx="479207" cy="3196423"/>
          </a:xfrm>
        </p:grpSpPr>
        <p:sp>
          <p:nvSpPr>
            <p:cNvPr id="4" name="矩形 3">
              <a:extLst>
                <a:ext uri="{FF2B5EF4-FFF2-40B4-BE49-F238E27FC236}">
                  <a16:creationId xmlns:a16="http://schemas.microsoft.com/office/drawing/2014/main" id="{0932200D-8F32-3610-DC6E-8FE1A78FAE2D}"/>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DDB7579B-49B8-104B-B037-C9B5BBAD3999}"/>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1703443578"/>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667542"/>
          </a:xfrm>
          <a:prstGeom prst="rect">
            <a:avLst/>
          </a:prstGeom>
        </p:spPr>
        <p:txBody>
          <a:bodyPr wrap="square">
            <a:spAutoFit/>
          </a:bodyPr>
          <a:lstStyle/>
          <a:p>
            <a:r>
              <a:rPr lang="en-US" altLang="zh-TW" sz="2600" b="1" dirty="0">
                <a:solidFill>
                  <a:srgbClr val="FF6600"/>
                </a:solidFill>
                <a:latin typeface="微軟正黑體" panose="020B0604030504040204" pitchFamily="34" charset="-120"/>
                <a:ea typeface="微軟正黑體" panose="020B0604030504040204" pitchFamily="34" charset="-120"/>
              </a:rPr>
              <a:t>Q</a:t>
            </a:r>
            <a:r>
              <a:rPr lang="zh-TW" altLang="en-US" sz="2600" b="1" dirty="0">
                <a:solidFill>
                  <a:srgbClr val="FF6600"/>
                </a:solidFill>
                <a:latin typeface="微軟正黑體" panose="020B0604030504040204" pitchFamily="34" charset="-120"/>
                <a:ea typeface="微軟正黑體" panose="020B0604030504040204" pitchFamily="34" charset="-120"/>
              </a:rPr>
              <a:t>＆</a:t>
            </a:r>
            <a:r>
              <a:rPr lang="en-US" altLang="zh-TW" sz="2600" b="1" dirty="0">
                <a:solidFill>
                  <a:srgbClr val="FF6600"/>
                </a:solidFill>
                <a:latin typeface="微軟正黑體" panose="020B0604030504040204" pitchFamily="34" charset="-120"/>
                <a:ea typeface="微軟正黑體" panose="020B0604030504040204" pitchFamily="34" charset="-120"/>
              </a:rPr>
              <a:t>A</a:t>
            </a:r>
          </a:p>
          <a:p>
            <a:pPr algn="just">
              <a:lnSpc>
                <a:spcPct val="150000"/>
              </a:lnSpc>
            </a:pPr>
            <a:endParaRPr lang="zh-TW" altLang="en-US" sz="2000" b="1" dirty="0">
              <a:solidFill>
                <a:srgbClr val="FF0000"/>
              </a:solidFill>
              <a:latin typeface="微軟正黑體" panose="020B0604030504040204" pitchFamily="34" charset="-120"/>
              <a:ea typeface="微軟正黑體" panose="020B0604030504040204" pitchFamily="34" charset="-120"/>
            </a:endParaRPr>
          </a:p>
          <a:p>
            <a:pPr marL="342900" indent="-257175" algn="just">
              <a:lnSpc>
                <a:spcPct val="150000"/>
              </a:lnSpc>
              <a:buFont typeface="Arial" panose="020B0604020202020204" pitchFamily="34" charset="0"/>
              <a:buChar char="•"/>
            </a:pPr>
            <a:r>
              <a:rPr lang="zh-TW" altLang="en-US" sz="2000" b="1" dirty="0">
                <a:latin typeface="微軟正黑體" panose="020B0604030504040204" pitchFamily="34" charset="-120"/>
                <a:ea typeface="微軟正黑體" panose="020B0604030504040204" pitchFamily="34" charset="-120"/>
              </a:rPr>
              <a:t>只要對方已經和自己有親吻、愛撫的行為，就表示他願意和我發生性關係！</a:t>
            </a:r>
          </a:p>
          <a:p>
            <a:pPr marL="358775" algn="just">
              <a:lnSpc>
                <a:spcPct val="150000"/>
              </a:lnSpc>
            </a:pPr>
            <a:r>
              <a:rPr lang="zh-TW" altLang="en-US" sz="2000" dirty="0">
                <a:latin typeface="微軟正黑體" panose="020B0604030504040204" pitchFamily="34" charset="-120"/>
                <a:ea typeface="微軟正黑體" panose="020B0604030504040204" pitchFamily="34" charset="-120"/>
              </a:rPr>
              <a:t>每個人對自己的身體界線不同，有人願意和你親吻、撫摸，不等同於願意和自己發生性關係。不預設對方應該有什麼樣的反應，時時關心對方的感受，再做出適當的回應，並且保持相互尊重，作為進退的依據，是最好的方式。</a:t>
            </a:r>
          </a:p>
        </p:txBody>
      </p:sp>
      <p:grpSp>
        <p:nvGrpSpPr>
          <p:cNvPr id="3" name="群組 2">
            <a:extLst>
              <a:ext uri="{FF2B5EF4-FFF2-40B4-BE49-F238E27FC236}">
                <a16:creationId xmlns:a16="http://schemas.microsoft.com/office/drawing/2014/main" id="{90B3FCE4-0B4D-1F43-6D69-67A814EB58FD}"/>
              </a:ext>
            </a:extLst>
          </p:cNvPr>
          <p:cNvGrpSpPr/>
          <p:nvPr/>
        </p:nvGrpSpPr>
        <p:grpSpPr>
          <a:xfrm>
            <a:off x="8664797" y="534749"/>
            <a:ext cx="479207" cy="3196423"/>
            <a:chOff x="8664797" y="534749"/>
            <a:chExt cx="479207" cy="3196423"/>
          </a:xfrm>
        </p:grpSpPr>
        <p:sp>
          <p:nvSpPr>
            <p:cNvPr id="4" name="矩形 3">
              <a:extLst>
                <a:ext uri="{FF2B5EF4-FFF2-40B4-BE49-F238E27FC236}">
                  <a16:creationId xmlns:a16="http://schemas.microsoft.com/office/drawing/2014/main" id="{DAC2CB8F-8530-FA90-9296-8013781CE502}"/>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30E9AC82-8317-C884-5CE6-894E5F1E31BA}"/>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1119843567"/>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781598"/>
            <a:ext cx="430887" cy="2144177"/>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貳、實習手冊部分內容</a:t>
            </a: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3667542"/>
          </a:xfrm>
          <a:prstGeom prst="rect">
            <a:avLst/>
          </a:prstGeom>
        </p:spPr>
        <p:txBody>
          <a:bodyPr wrap="square">
            <a:spAutoFit/>
          </a:bodyPr>
          <a:lstStyle/>
          <a:p>
            <a:r>
              <a:rPr lang="en-US" altLang="zh-TW" sz="2600" b="1" dirty="0">
                <a:solidFill>
                  <a:srgbClr val="FF6600"/>
                </a:solidFill>
                <a:latin typeface="微軟正黑體" panose="020B0604030504040204" pitchFamily="34" charset="-120"/>
                <a:ea typeface="微軟正黑體" panose="020B0604030504040204" pitchFamily="34" charset="-120"/>
              </a:rPr>
              <a:t>Q</a:t>
            </a:r>
            <a:r>
              <a:rPr lang="zh-TW" altLang="en-US" sz="2600" b="1" dirty="0">
                <a:solidFill>
                  <a:srgbClr val="FF6600"/>
                </a:solidFill>
                <a:latin typeface="微軟正黑體" panose="020B0604030504040204" pitchFamily="34" charset="-120"/>
                <a:ea typeface="微軟正黑體" panose="020B0604030504040204" pitchFamily="34" charset="-120"/>
              </a:rPr>
              <a:t>＆</a:t>
            </a:r>
            <a:r>
              <a:rPr lang="en-US" altLang="zh-TW" sz="2600" b="1" dirty="0">
                <a:solidFill>
                  <a:srgbClr val="FF6600"/>
                </a:solidFill>
                <a:latin typeface="微軟正黑體" panose="020B0604030504040204" pitchFamily="34" charset="-120"/>
                <a:ea typeface="微軟正黑體" panose="020B0604030504040204" pitchFamily="34" charset="-120"/>
              </a:rPr>
              <a:t>A</a:t>
            </a:r>
          </a:p>
          <a:p>
            <a:pPr algn="just">
              <a:lnSpc>
                <a:spcPct val="150000"/>
              </a:lnSpc>
            </a:pPr>
            <a:endParaRPr lang="zh-TW" altLang="en-US" sz="2000" b="1" dirty="0">
              <a:solidFill>
                <a:srgbClr val="FF0000"/>
              </a:solidFill>
              <a:latin typeface="微軟正黑體" panose="020B0604030504040204" pitchFamily="34" charset="-120"/>
              <a:ea typeface="微軟正黑體" panose="020B0604030504040204" pitchFamily="34" charset="-120"/>
            </a:endParaRPr>
          </a:p>
          <a:p>
            <a:pPr marL="342900" indent="-257175" algn="just">
              <a:lnSpc>
                <a:spcPct val="150000"/>
              </a:lnSpc>
              <a:buFont typeface="Arial" panose="020B0604020202020204" pitchFamily="34" charset="0"/>
              <a:buChar char="•"/>
            </a:pPr>
            <a:r>
              <a:rPr lang="zh-TW" altLang="en-US" sz="2000" b="1" dirty="0">
                <a:latin typeface="微軟正黑體" panose="020B0604030504040204" pitchFamily="34" charset="-120"/>
                <a:ea typeface="微軟正黑體" panose="020B0604030504040204" pitchFamily="34" charset="-120"/>
              </a:rPr>
              <a:t>約會關係或情人關係的兩人，可能發生性騷擾或性侵害嗎？</a:t>
            </a:r>
          </a:p>
          <a:p>
            <a:pPr marL="358775" algn="just">
              <a:lnSpc>
                <a:spcPct val="150000"/>
              </a:lnSpc>
            </a:pPr>
            <a:r>
              <a:rPr lang="zh-TW" altLang="en-US" sz="2000" dirty="0">
                <a:latin typeface="微軟正黑體" panose="020B0604030504040204" pitchFamily="34" charset="-120"/>
                <a:ea typeface="微軟正黑體" panose="020B0604030504040204" pitchFamily="34" charset="-120"/>
              </a:rPr>
              <a:t>是的，不論朋友或是情人的關係有多親密，當性行為「違反另一方意願」時，就是一種「侵犯」。很多約會性侵害，都是因為觀念錯誤而發生，如總以為在約會中，當一方出現性行為的邀約，而另一方雖然不要，但沒有極力反抗時，就是代表默許；或認為當獻出自己的身體或滿足對方性需求，才能更證明對對方的真愛。</a:t>
            </a:r>
          </a:p>
        </p:txBody>
      </p:sp>
      <p:grpSp>
        <p:nvGrpSpPr>
          <p:cNvPr id="3" name="群組 2">
            <a:extLst>
              <a:ext uri="{FF2B5EF4-FFF2-40B4-BE49-F238E27FC236}">
                <a16:creationId xmlns:a16="http://schemas.microsoft.com/office/drawing/2014/main" id="{D4023DA3-AFDD-36D2-C7B5-9E3D709F0FDF}"/>
              </a:ext>
            </a:extLst>
          </p:cNvPr>
          <p:cNvGrpSpPr/>
          <p:nvPr/>
        </p:nvGrpSpPr>
        <p:grpSpPr>
          <a:xfrm>
            <a:off x="8664797" y="534749"/>
            <a:ext cx="479207" cy="3196423"/>
            <a:chOff x="8664797" y="534749"/>
            <a:chExt cx="479207" cy="3196423"/>
          </a:xfrm>
        </p:grpSpPr>
        <p:sp>
          <p:nvSpPr>
            <p:cNvPr id="4" name="矩形 3">
              <a:extLst>
                <a:ext uri="{FF2B5EF4-FFF2-40B4-BE49-F238E27FC236}">
                  <a16:creationId xmlns:a16="http://schemas.microsoft.com/office/drawing/2014/main" id="{43A9D03F-6341-B6C6-194B-DD5B3F40A6E0}"/>
                </a:ext>
              </a:extLst>
            </p:cNvPr>
            <p:cNvSpPr/>
            <p:nvPr/>
          </p:nvSpPr>
          <p:spPr>
            <a:xfrm>
              <a:off x="8664797" y="534749"/>
              <a:ext cx="479207" cy="3196423"/>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5" name="文字方塊 4">
              <a:extLst>
                <a:ext uri="{FF2B5EF4-FFF2-40B4-BE49-F238E27FC236}">
                  <a16:creationId xmlns:a16="http://schemas.microsoft.com/office/drawing/2014/main" id="{62EA0101-6600-F9B2-8FC8-749915F69787}"/>
                </a:ext>
              </a:extLst>
            </p:cNvPr>
            <p:cNvSpPr txBox="1"/>
            <p:nvPr/>
          </p:nvSpPr>
          <p:spPr>
            <a:xfrm>
              <a:off x="8664797" y="781598"/>
              <a:ext cx="430887" cy="2760388"/>
            </a:xfrm>
            <a:prstGeom prst="rect">
              <a:avLst/>
            </a:prstGeom>
            <a:noFill/>
          </p:spPr>
          <p:txBody>
            <a:bodyPr vert="eaVert" wrap="squar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捌、性侵害、性騷擾、性霸凌</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grpSp>
    </p:spTree>
    <p:extLst>
      <p:ext uri="{BB962C8B-B14F-4D97-AF65-F5344CB8AC3E}">
        <p14:creationId xmlns:p14="http://schemas.microsoft.com/office/powerpoint/2010/main" val="3068041165"/>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884190"/>
            <a:ext cx="430887" cy="193899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玖、交通安全四守則</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776864" cy="5287473"/>
          </a:xfrm>
          <a:prstGeom prst="rect">
            <a:avLst/>
          </a:prstGeom>
        </p:spPr>
        <p:txBody>
          <a:bodyPr wrap="square">
            <a:spAutoFit/>
          </a:bodyPr>
          <a:lstStyle/>
          <a:p>
            <a:r>
              <a:rPr lang="zh-TW" altLang="en-US" sz="2400" b="1" dirty="0">
                <a:solidFill>
                  <a:srgbClr val="FF6600"/>
                </a:solidFill>
                <a:latin typeface="微軟正黑體" panose="020B0604030504040204" pitchFamily="34" charset="-120"/>
                <a:ea typeface="微軟正黑體" panose="020B0604030504040204" pitchFamily="34" charset="-120"/>
              </a:rPr>
              <a:t>你看得見我，我看得見你</a:t>
            </a:r>
            <a:endParaRPr lang="zh-TW" altLang="en-US" sz="2400" b="1" dirty="0">
              <a:solidFill>
                <a:srgbClr val="FF0000"/>
              </a:solidFill>
              <a:latin typeface="微軟正黑體" panose="020B0604030504040204" pitchFamily="34" charset="-120"/>
              <a:ea typeface="微軟正黑體" panose="020B0604030504040204" pitchFamily="34" charset="-120"/>
            </a:endParaRPr>
          </a:p>
          <a:p>
            <a:pPr marL="342900" indent="-257175" algn="just">
              <a:lnSpc>
                <a:spcPct val="150000"/>
              </a:lnSpc>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不要以為別人一定有看到你，而且一定要讓別人看到你：白天開大燈安全加倍增、穿著顏色明亮的衣物、遠離大型車。</a:t>
            </a:r>
          </a:p>
          <a:p>
            <a:pPr marL="342900" indent="-257175" algn="just">
              <a:lnSpc>
                <a:spcPct val="150000"/>
              </a:lnSpc>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讓別人知道自己意圖：轉彎需打方向燈，善用喇叭聲響提醒其他用路人</a:t>
            </a:r>
            <a:endParaRPr lang="en-US" altLang="zh-TW" sz="2000" dirty="0">
              <a:latin typeface="微軟正黑體" panose="020B0604030504040204" pitchFamily="34" charset="-120"/>
              <a:ea typeface="微軟正黑體" panose="020B0604030504040204" pitchFamily="34" charset="-120"/>
            </a:endParaRPr>
          </a:p>
          <a:p>
            <a:pPr marL="85725" indent="-85725" algn="just">
              <a:lnSpc>
                <a:spcPct val="150000"/>
              </a:lnSpc>
            </a:pPr>
            <a:r>
              <a:rPr lang="zh-TW" altLang="en-US" sz="2400" b="1" dirty="0">
                <a:solidFill>
                  <a:srgbClr val="FF6600"/>
                </a:solidFill>
                <a:latin typeface="微軟正黑體" panose="020B0604030504040204" pitchFamily="34" charset="-120"/>
                <a:ea typeface="微軟正黑體" panose="020B0604030504040204" pitchFamily="34" charset="-120"/>
              </a:rPr>
              <a:t>安全空間，不做沒有把握的動作，只要猶豫就不要去做</a:t>
            </a:r>
            <a:endParaRPr lang="en-US" altLang="zh-TW" sz="2400" b="1" dirty="0">
              <a:solidFill>
                <a:srgbClr val="FF6600"/>
              </a:solidFill>
              <a:latin typeface="微軟正黑體" panose="020B0604030504040204" pitchFamily="34" charset="-120"/>
              <a:ea typeface="微軟正黑體" panose="020B0604030504040204" pitchFamily="34" charset="-120"/>
            </a:endParaRPr>
          </a:p>
          <a:p>
            <a:pPr marL="342900" indent="-257175" algn="just">
              <a:lnSpc>
                <a:spcPct val="150000"/>
              </a:lnSpc>
              <a:spcBef>
                <a:spcPts val="0"/>
              </a:spcBef>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避免緊急重煞車：騎機車或自行車要避免，以免失控摔車。</a:t>
            </a:r>
            <a:endParaRPr lang="en-US" altLang="zh-TW" sz="2000" dirty="0">
              <a:latin typeface="微軟正黑體" panose="020B0604030504040204" pitchFamily="34" charset="-120"/>
              <a:ea typeface="微軟正黑體" panose="020B0604030504040204" pitchFamily="34" charset="-120"/>
            </a:endParaRPr>
          </a:p>
          <a:p>
            <a:pPr marL="342900" indent="-257175" algn="just">
              <a:lnSpc>
                <a:spcPct val="150000"/>
              </a:lnSpc>
              <a:spcBef>
                <a:spcPts val="0"/>
              </a:spcBef>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看不到的視線範圍就潛藏危險：看不到的視野可用喇叭聲響提醒其他用路人，並降低車速提高反應力。</a:t>
            </a:r>
          </a:p>
          <a:p>
            <a:pPr marL="85725" algn="just">
              <a:lnSpc>
                <a:spcPct val="150000"/>
              </a:lnSpc>
            </a:pPr>
            <a:endParaRPr lang="en-US" altLang="zh-TW" sz="2400" b="1" dirty="0">
              <a:solidFill>
                <a:srgbClr val="FF6600"/>
              </a:solidFill>
              <a:latin typeface="微軟正黑體" panose="020B0604030504040204" pitchFamily="34" charset="-120"/>
              <a:ea typeface="微軟正黑體" panose="020B0604030504040204" pitchFamily="34" charset="-120"/>
            </a:endParaRPr>
          </a:p>
          <a:p>
            <a:pPr marL="85725" algn="just">
              <a:lnSpc>
                <a:spcPct val="150000"/>
              </a:lnSpc>
            </a:pPr>
            <a:endParaRPr lang="zh-TW" altLang="en-US" sz="2400" b="1" dirty="0">
              <a:solidFill>
                <a:srgbClr val="FF66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660823787"/>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884190"/>
            <a:ext cx="430887" cy="193899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玖、交通安全四守則</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962526" cy="4733475"/>
          </a:xfrm>
          <a:prstGeom prst="rect">
            <a:avLst/>
          </a:prstGeom>
        </p:spPr>
        <p:txBody>
          <a:bodyPr wrap="square">
            <a:spAutoFit/>
          </a:bodyPr>
          <a:lstStyle/>
          <a:p>
            <a:r>
              <a:rPr lang="zh-TW" altLang="en-US" sz="2400" b="1" dirty="0">
                <a:solidFill>
                  <a:srgbClr val="FF6600"/>
                </a:solidFill>
                <a:latin typeface="微軟正黑體" panose="020B0604030504040204" pitchFamily="34" charset="-120"/>
                <a:ea typeface="微軟正黑體" panose="020B0604030504040204" pitchFamily="34" charset="-120"/>
              </a:rPr>
              <a:t>利他的用路觀，不影響別人的安全</a:t>
            </a:r>
            <a:endParaRPr lang="en-US" altLang="zh-TW" sz="2400" b="1" dirty="0">
              <a:solidFill>
                <a:srgbClr val="FF6600"/>
              </a:solidFill>
              <a:latin typeface="微軟正黑體" panose="020B0604030504040204" pitchFamily="34" charset="-120"/>
              <a:ea typeface="微軟正黑體" panose="020B0604030504040204" pitchFamily="34" charset="-120"/>
            </a:endParaRPr>
          </a:p>
          <a:p>
            <a:pPr marL="342900" indent="-257175" algn="just">
              <a:lnSpc>
                <a:spcPct val="150000"/>
              </a:lnSpc>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走對的路：勿行駛快車道，逆向行駛。</a:t>
            </a:r>
            <a:endParaRPr lang="en-US" altLang="zh-TW" sz="2000" dirty="0">
              <a:latin typeface="微軟正黑體" panose="020B0604030504040204" pitchFamily="34" charset="-120"/>
              <a:ea typeface="微軟正黑體" panose="020B0604030504040204" pitchFamily="34" charset="-120"/>
            </a:endParaRPr>
          </a:p>
          <a:p>
            <a:pPr marL="342900" indent="-257175" algn="just">
              <a:lnSpc>
                <a:spcPct val="150000"/>
              </a:lnSpc>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預留自己與別人空間：與大型車保持距離，超車要預留空間注意其他車輛及路邊障礙物的距離，勿強行超車。</a:t>
            </a:r>
          </a:p>
          <a:p>
            <a:pPr marL="85725" algn="just">
              <a:lnSpc>
                <a:spcPct val="150000"/>
              </a:lnSpc>
              <a:spcBef>
                <a:spcPts val="0"/>
              </a:spcBef>
            </a:pPr>
            <a:r>
              <a:rPr lang="zh-TW" altLang="en-US" sz="2400" b="1" dirty="0">
                <a:solidFill>
                  <a:srgbClr val="FF6600"/>
                </a:solidFill>
                <a:latin typeface="微軟正黑體" panose="020B0604030504040204" pitchFamily="34" charset="-120"/>
                <a:ea typeface="微軟正黑體" panose="020B0604030504040204" pitchFamily="34" charset="-120"/>
              </a:rPr>
              <a:t>防衛兼備，防止事故發生，不要讓自己成為事故的受害者</a:t>
            </a:r>
            <a:endParaRPr lang="en-US" altLang="zh-TW" sz="2400" b="1" dirty="0">
              <a:solidFill>
                <a:srgbClr val="FF6600"/>
              </a:solidFill>
              <a:latin typeface="微軟正黑體" panose="020B0604030504040204" pitchFamily="34" charset="-120"/>
              <a:ea typeface="微軟正黑體" panose="020B0604030504040204" pitchFamily="34" charset="-120"/>
            </a:endParaRPr>
          </a:p>
          <a:p>
            <a:pPr marL="358775" indent="-342900" algn="just">
              <a:lnSpc>
                <a:spcPct val="150000"/>
              </a:lnSpc>
              <a:spcBef>
                <a:spcPts val="0"/>
              </a:spcBef>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不要以為別人一定會遵守交通規則：如未遵守號誌闖紅燈，停等紅燈應靠路旁。</a:t>
            </a:r>
            <a:endParaRPr lang="en-US" altLang="zh-TW" sz="2000" dirty="0">
              <a:latin typeface="微軟正黑體" panose="020B0604030504040204" pitchFamily="34" charset="-120"/>
              <a:ea typeface="微軟正黑體" panose="020B0604030504040204" pitchFamily="34" charset="-120"/>
            </a:endParaRPr>
          </a:p>
          <a:p>
            <a:pPr marL="342900" indent="-257175" algn="just">
              <a:lnSpc>
                <a:spcPct val="150000"/>
              </a:lnSpc>
              <a:spcBef>
                <a:spcPts val="0"/>
              </a:spcBef>
              <a:buFont typeface="Arial" panose="020B0604020202020204" pitchFamily="34" charset="0"/>
              <a:buChar char="•"/>
            </a:pPr>
            <a:r>
              <a:rPr lang="zh-TW" altLang="en-US" sz="2000" dirty="0">
                <a:latin typeface="微軟正黑體" panose="020B0604030504040204" pitchFamily="34" charset="-120"/>
                <a:ea typeface="微軟正黑體" panose="020B0604030504040204" pitchFamily="34" charset="-120"/>
              </a:rPr>
              <a:t>行近路口提高警覺：道路路口事故發生率達</a:t>
            </a:r>
            <a:r>
              <a:rPr lang="en-US" altLang="zh-TW" sz="2000" dirty="0">
                <a:latin typeface="微軟正黑體" panose="020B0604030504040204" pitchFamily="34" charset="-120"/>
                <a:ea typeface="微軟正黑體" panose="020B0604030504040204" pitchFamily="34" charset="-120"/>
              </a:rPr>
              <a:t>60%</a:t>
            </a:r>
            <a:r>
              <a:rPr lang="zh-TW" altLang="en-US" sz="2000" dirty="0">
                <a:latin typeface="微軟正黑體" panose="020B0604030504040204" pitchFamily="34" charset="-120"/>
                <a:ea typeface="微軟正黑體" panose="020B0604030504040204" pitchFamily="34" charset="-120"/>
              </a:rPr>
              <a:t>，請適當降低車速。</a:t>
            </a:r>
            <a:endParaRPr lang="en-US" altLang="zh-TW" sz="2000" dirty="0">
              <a:latin typeface="微軟正黑體" panose="020B0604030504040204" pitchFamily="34" charset="-120"/>
              <a:ea typeface="微軟正黑體" panose="020B0604030504040204" pitchFamily="34" charset="-120"/>
            </a:endParaRPr>
          </a:p>
          <a:p>
            <a:pPr marL="342900" indent="-257175" algn="just">
              <a:lnSpc>
                <a:spcPct val="150000"/>
              </a:lnSpc>
              <a:buFont typeface="Arial" panose="020B0604020202020204" pitchFamily="34" charset="0"/>
              <a:buChar char="•"/>
            </a:pPr>
            <a:endParaRPr lang="en-US" altLang="zh-TW" sz="2000" dirty="0">
              <a:latin typeface="微軟正黑體" panose="020B0604030504040204" pitchFamily="34" charset="-120"/>
              <a:ea typeface="微軟正黑體" panose="020B0604030504040204" pitchFamily="34" charset="-120"/>
            </a:endParaRPr>
          </a:p>
          <a:p>
            <a:pPr marL="85725" algn="just">
              <a:lnSpc>
                <a:spcPct val="150000"/>
              </a:lnSpc>
            </a:pPr>
            <a:endParaRPr lang="zh-TW" altLang="en-US" sz="2400" b="1" dirty="0">
              <a:solidFill>
                <a:srgbClr val="FF6600"/>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3193378603"/>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1191967"/>
            <a:ext cx="430887" cy="1323439"/>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拾、緊急救援</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962526" cy="4216539"/>
          </a:xfrm>
          <a:prstGeom prst="rect">
            <a:avLst/>
          </a:prstGeom>
        </p:spPr>
        <p:txBody>
          <a:bodyPr wrap="square">
            <a:spAutoFit/>
          </a:bodyPr>
          <a:lstStyle/>
          <a:p>
            <a:r>
              <a:rPr lang="zh-TW" altLang="en-US" sz="2400" b="1" dirty="0">
                <a:solidFill>
                  <a:srgbClr val="FF6600"/>
                </a:solidFill>
                <a:latin typeface="微軟正黑體" panose="020B0604030504040204" pitchFamily="34" charset="-120"/>
                <a:ea typeface="微軟正黑體" panose="020B0604030504040204" pitchFamily="34" charset="-120"/>
              </a:rPr>
              <a:t>補充資訊</a:t>
            </a:r>
            <a:endParaRPr lang="en-US" altLang="zh-TW" sz="2400" b="1" dirty="0">
              <a:solidFill>
                <a:srgbClr val="FF6600"/>
              </a:solidFill>
              <a:latin typeface="微軟正黑體" panose="020B0604030504040204" pitchFamily="34" charset="-120"/>
              <a:ea typeface="微軟正黑體" panose="020B0604030504040204" pitchFamily="34" charset="-120"/>
            </a:endParaRPr>
          </a:p>
          <a:p>
            <a:endParaRPr lang="en-US" altLang="zh-TW" sz="2400" b="1" dirty="0">
              <a:solidFill>
                <a:srgbClr val="FF6600"/>
              </a:solidFill>
              <a:latin typeface="微軟正黑體" panose="020B0604030504040204" pitchFamily="34" charset="-120"/>
              <a:ea typeface="微軟正黑體" panose="020B0604030504040204" pitchFamily="34" charset="-120"/>
            </a:endParaRPr>
          </a:p>
          <a:p>
            <a:pPr marL="265113" indent="-265113">
              <a:buFont typeface="+mj-lt"/>
              <a:buAutoNum type="arabicPeriod"/>
            </a:pPr>
            <a:r>
              <a:rPr lang="zh-TW" altLang="en-US" sz="2000" dirty="0">
                <a:latin typeface="微軟正黑體" panose="020B0604030504040204" pitchFamily="34" charset="-120"/>
                <a:ea typeface="微軟正黑體" panose="020B0604030504040204" pitchFamily="34" charset="-120"/>
              </a:rPr>
              <a:t>如何在手機上設定「緊急醫療資訊」</a:t>
            </a:r>
            <a:endParaRPr lang="en-US" altLang="zh-TW" sz="2000" dirty="0">
              <a:latin typeface="微軟正黑體" panose="020B0604030504040204" pitchFamily="34" charset="-120"/>
              <a:ea typeface="微軟正黑體" panose="020B0604030504040204" pitchFamily="34" charset="-120"/>
            </a:endParaRPr>
          </a:p>
          <a:p>
            <a:pPr indent="265113"/>
            <a:r>
              <a:rPr lang="zh-TW" altLang="en-US" sz="2000" dirty="0">
                <a:latin typeface="微軟正黑體" panose="020B0604030504040204" pitchFamily="34" charset="-120"/>
                <a:ea typeface="微軟正黑體" panose="020B0604030504040204" pitchFamily="34" charset="-120"/>
              </a:rPr>
              <a:t>可參考</a:t>
            </a:r>
            <a:r>
              <a:rPr lang="en-US" altLang="zh-TW" sz="2000" dirty="0">
                <a:latin typeface="微軟正黑體" panose="020B0604030504040204" pitchFamily="34" charset="-120"/>
                <a:ea typeface="微軟正黑體" panose="020B0604030504040204" pitchFamily="34" charset="-120"/>
              </a:rPr>
              <a:t>https://www.kocpc.com.tw/archives/304798</a:t>
            </a:r>
          </a:p>
          <a:p>
            <a:pPr marL="265113" indent="-265113">
              <a:buFont typeface="+mj-lt"/>
              <a:buAutoNum type="arabicPeriod"/>
            </a:pPr>
            <a:endParaRPr lang="en-US" altLang="zh-TW" sz="2000" dirty="0">
              <a:latin typeface="微軟正黑體" panose="020B0604030504040204" pitchFamily="34" charset="-120"/>
              <a:ea typeface="微軟正黑體" panose="020B0604030504040204" pitchFamily="34" charset="-120"/>
            </a:endParaRPr>
          </a:p>
          <a:p>
            <a:pPr marL="265113" indent="-265113" algn="just">
              <a:buFont typeface="+mj-lt"/>
              <a:buAutoNum type="arabicPeriod" startAt="2"/>
            </a:pPr>
            <a:r>
              <a:rPr lang="zh-TW" altLang="en-US" sz="2000" dirty="0">
                <a:latin typeface="微軟正黑體" panose="020B0604030504040204" pitchFamily="34" charset="-120"/>
                <a:ea typeface="微軟正黑體" panose="020B0604030504040204" pitchFamily="34" charset="-120"/>
              </a:rPr>
              <a:t>手機「</a:t>
            </a:r>
            <a:r>
              <a:rPr lang="en-US" altLang="zh-TW" sz="2000" dirty="0">
                <a:latin typeface="微軟正黑體" panose="020B0604030504040204" pitchFamily="34" charset="-120"/>
                <a:ea typeface="微軟正黑體" panose="020B0604030504040204" pitchFamily="34" charset="-120"/>
              </a:rPr>
              <a:t>112</a:t>
            </a:r>
            <a:r>
              <a:rPr lang="zh-TW" altLang="en-US" sz="2000" dirty="0">
                <a:latin typeface="微軟正黑體" panose="020B0604030504040204" pitchFamily="34" charset="-120"/>
                <a:ea typeface="微軟正黑體" panose="020B0604030504040204" pitchFamily="34" charset="-120"/>
              </a:rPr>
              <a:t>緊急救援專線」 </a:t>
            </a:r>
            <a:endParaRPr lang="en-US" altLang="zh-TW" sz="2000" dirty="0">
              <a:latin typeface="微軟正黑體" panose="020B0604030504040204" pitchFamily="34" charset="-120"/>
              <a:ea typeface="微軟正黑體" panose="020B0604030504040204" pitchFamily="34" charset="-120"/>
            </a:endParaRPr>
          </a:p>
          <a:p>
            <a:pPr marL="265113" algn="just"/>
            <a:r>
              <a:rPr lang="zh-TW" altLang="en-US" sz="2000" dirty="0">
                <a:latin typeface="微軟正黑體" panose="020B0604030504040204" pitchFamily="34" charset="-120"/>
                <a:ea typeface="微軟正黑體" panose="020B0604030504040204" pitchFamily="34" charset="-120"/>
              </a:rPr>
              <a:t>為行動電話緊急救難號碼，在全球各地有基地台訊號範圍處均可撥打。即使行動電話無</a:t>
            </a:r>
            <a:r>
              <a:rPr lang="en-US" altLang="zh-TW" sz="2000" dirty="0">
                <a:latin typeface="微軟正黑體" panose="020B0604030504040204" pitchFamily="34" charset="-120"/>
                <a:ea typeface="微軟正黑體" panose="020B0604030504040204" pitchFamily="34" charset="-120"/>
              </a:rPr>
              <a:t>SIM</a:t>
            </a:r>
            <a:r>
              <a:rPr lang="zh-TW" altLang="en-US" sz="2000" dirty="0">
                <a:latin typeface="微軟正黑體" panose="020B0604030504040204" pitchFamily="34" charset="-120"/>
                <a:ea typeface="微軟正黑體" panose="020B0604030504040204" pitchFamily="34" charset="-120"/>
              </a:rPr>
              <a:t>卡，只要尚有電力並在信號涵蓋範圍內，均可撥通。</a:t>
            </a:r>
            <a:endParaRPr lang="en-US" altLang="zh-TW" sz="2000" dirty="0">
              <a:latin typeface="微軟正黑體" panose="020B0604030504040204" pitchFamily="34" charset="-120"/>
              <a:ea typeface="微軟正黑體" panose="020B0604030504040204" pitchFamily="34" charset="-120"/>
            </a:endParaRPr>
          </a:p>
          <a:p>
            <a:pPr marL="265113" algn="just"/>
            <a:endParaRPr lang="en-US" altLang="zh-TW" sz="2000" dirty="0">
              <a:latin typeface="微軟正黑體" panose="020B0604030504040204" pitchFamily="34" charset="-120"/>
              <a:ea typeface="微軟正黑體" panose="020B0604030504040204" pitchFamily="34" charset="-120"/>
            </a:endParaRPr>
          </a:p>
          <a:p>
            <a:pPr marL="265113" algn="just"/>
            <a:r>
              <a:rPr lang="zh-TW" altLang="en-US" sz="2000" dirty="0">
                <a:latin typeface="微軟正黑體" panose="020B0604030504040204" pitchFamily="34" charset="-120"/>
                <a:ea typeface="微軟正黑體" panose="020B0604030504040204" pitchFamily="34" charset="-120"/>
              </a:rPr>
              <a:t>「</a:t>
            </a:r>
            <a:r>
              <a:rPr lang="en-US" altLang="zh-TW" sz="2000" dirty="0">
                <a:latin typeface="微軟正黑體" panose="020B0604030504040204" pitchFamily="34" charset="-120"/>
                <a:ea typeface="微軟正黑體" panose="020B0604030504040204" pitchFamily="34" charset="-120"/>
              </a:rPr>
              <a:t>112</a:t>
            </a:r>
            <a:r>
              <a:rPr lang="zh-TW" altLang="en-US" sz="2000" dirty="0">
                <a:latin typeface="微軟正黑體" panose="020B0604030504040204" pitchFamily="34" charset="-120"/>
                <a:ea typeface="微軟正黑體" panose="020B0604030504040204" pitchFamily="34" charset="-120"/>
              </a:rPr>
              <a:t>」適用在緊急危難時，如果您持用手機所在位置收訊不佳，「</a:t>
            </a:r>
            <a:r>
              <a:rPr lang="en-US" altLang="zh-TW" sz="2000" dirty="0">
                <a:latin typeface="微軟正黑體" panose="020B0604030504040204" pitchFamily="34" charset="-120"/>
                <a:ea typeface="微軟正黑體" panose="020B0604030504040204" pitchFamily="34" charset="-120"/>
              </a:rPr>
              <a:t>110</a:t>
            </a:r>
            <a:r>
              <a:rPr lang="zh-TW" altLang="en-US" sz="2000" dirty="0">
                <a:latin typeface="微軟正黑體" panose="020B0604030504040204" pitchFamily="34" charset="-120"/>
                <a:ea typeface="微軟正黑體" panose="020B0604030504040204" pitchFamily="34" charset="-120"/>
              </a:rPr>
              <a:t>」、「</a:t>
            </a:r>
            <a:r>
              <a:rPr lang="en-US" altLang="zh-TW" sz="2000" dirty="0">
                <a:latin typeface="微軟正黑體" panose="020B0604030504040204" pitchFamily="34" charset="-120"/>
                <a:ea typeface="微軟正黑體" panose="020B0604030504040204" pitchFamily="34" charset="-120"/>
              </a:rPr>
              <a:t>119</a:t>
            </a:r>
            <a:r>
              <a:rPr lang="zh-TW" altLang="en-US" sz="2000" dirty="0">
                <a:latin typeface="微軟正黑體" panose="020B0604030504040204" pitchFamily="34" charset="-120"/>
                <a:ea typeface="微軟正黑體" panose="020B0604030504040204" pitchFamily="34" charset="-120"/>
              </a:rPr>
              <a:t>」都撥不通的時候使用。</a:t>
            </a:r>
            <a:endParaRPr lang="en-US" altLang="zh-TW" sz="2000" dirty="0">
              <a:latin typeface="微軟正黑體" panose="020B0604030504040204" pitchFamily="34" charset="-120"/>
              <a:ea typeface="微軟正黑體" panose="020B0604030504040204" pitchFamily="34" charset="-120"/>
            </a:endParaRPr>
          </a:p>
          <a:p>
            <a:endParaRPr lang="en-US" altLang="zh-TW" sz="20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971223079"/>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1191967"/>
            <a:ext cx="430887" cy="1323439"/>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拾、緊急救援</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1385228"/>
            <a:ext cx="7962526" cy="2194319"/>
          </a:xfrm>
          <a:prstGeom prst="rect">
            <a:avLst/>
          </a:prstGeom>
        </p:spPr>
        <p:txBody>
          <a:bodyPr wrap="square">
            <a:spAutoFit/>
          </a:bodyPr>
          <a:lstStyle/>
          <a:p>
            <a:pPr>
              <a:lnSpc>
                <a:spcPct val="200000"/>
              </a:lnSpc>
            </a:pPr>
            <a:r>
              <a:rPr lang="zh-TW" altLang="en-US" sz="2400" b="1" dirty="0">
                <a:solidFill>
                  <a:srgbClr val="FF6600"/>
                </a:solidFill>
                <a:latin typeface="微軟正黑體" panose="020B0604030504040204" pitchFamily="34" charset="-120"/>
                <a:ea typeface="微軟正黑體" panose="020B0604030504040204" pitchFamily="34" charset="-120"/>
              </a:rPr>
              <a:t>校安中心電話  </a:t>
            </a:r>
            <a:r>
              <a:rPr lang="en-US" altLang="zh-TW" sz="2400" b="1" dirty="0">
                <a:solidFill>
                  <a:srgbClr val="FF6600"/>
                </a:solidFill>
                <a:latin typeface="微軟正黑體" panose="020B0604030504040204" pitchFamily="34" charset="-120"/>
                <a:ea typeface="微軟正黑體" panose="020B0604030504040204" pitchFamily="34" charset="-120"/>
              </a:rPr>
              <a:t>04-2633-8000</a:t>
            </a:r>
            <a:r>
              <a:rPr lang="zh-TW" altLang="en-US" sz="2400" b="1" dirty="0">
                <a:solidFill>
                  <a:srgbClr val="FF6600"/>
                </a:solidFill>
                <a:latin typeface="微軟正黑體" panose="020B0604030504040204" pitchFamily="34" charset="-120"/>
                <a:ea typeface="微軟正黑體" panose="020B0604030504040204" pitchFamily="34" charset="-120"/>
              </a:rPr>
              <a:t> </a:t>
            </a:r>
            <a:r>
              <a:rPr lang="en-US" altLang="zh-TW" sz="2400" b="1" dirty="0">
                <a:solidFill>
                  <a:srgbClr val="FF6600"/>
                </a:solidFill>
                <a:latin typeface="微軟正黑體" panose="020B0604030504040204" pitchFamily="34" charset="-120"/>
                <a:ea typeface="微軟正黑體" panose="020B0604030504040204" pitchFamily="34" charset="-120"/>
              </a:rPr>
              <a:t>(24</a:t>
            </a:r>
            <a:r>
              <a:rPr lang="zh-TW" altLang="en-US" sz="2400" b="1" dirty="0">
                <a:solidFill>
                  <a:srgbClr val="FF6600"/>
                </a:solidFill>
                <a:latin typeface="微軟正黑體" panose="020B0604030504040204" pitchFamily="34" charset="-120"/>
                <a:ea typeface="微軟正黑體" panose="020B0604030504040204" pitchFamily="34" charset="-120"/>
              </a:rPr>
              <a:t>小時專線</a:t>
            </a:r>
            <a:r>
              <a:rPr lang="en-US" altLang="zh-TW" sz="2400" b="1" dirty="0">
                <a:solidFill>
                  <a:srgbClr val="FF6600"/>
                </a:solidFill>
                <a:latin typeface="微軟正黑體" panose="020B0604030504040204" pitchFamily="34" charset="-120"/>
                <a:ea typeface="微軟正黑體" panose="020B0604030504040204" pitchFamily="34" charset="-120"/>
              </a:rPr>
              <a:t>)</a:t>
            </a:r>
            <a:br>
              <a:rPr lang="en-US" altLang="zh-TW" sz="2400" b="1" dirty="0">
                <a:solidFill>
                  <a:srgbClr val="FF6600"/>
                </a:solidFill>
                <a:latin typeface="微軟正黑體" panose="020B0604030504040204" pitchFamily="34" charset="-120"/>
                <a:ea typeface="微軟正黑體" panose="020B0604030504040204" pitchFamily="34" charset="-120"/>
              </a:rPr>
            </a:br>
            <a:r>
              <a:rPr lang="zh-TW" altLang="en-US" sz="2400" b="1" dirty="0">
                <a:solidFill>
                  <a:srgbClr val="FF6600"/>
                </a:solidFill>
                <a:latin typeface="微軟正黑體" panose="020B0604030504040204" pitchFamily="34" charset="-120"/>
                <a:ea typeface="微軟正黑體" panose="020B0604030504040204" pitchFamily="34" charset="-120"/>
              </a:rPr>
              <a:t>性平業務窗口  </a:t>
            </a:r>
            <a:r>
              <a:rPr lang="en-US" altLang="zh-TW" sz="2400" b="1" dirty="0">
                <a:solidFill>
                  <a:srgbClr val="FF6600"/>
                </a:solidFill>
                <a:latin typeface="微軟正黑體" panose="020B0604030504040204" pitchFamily="34" charset="-120"/>
                <a:ea typeface="微軟正黑體" panose="020B0604030504040204" pitchFamily="34" charset="-120"/>
              </a:rPr>
              <a:t>04 2631-8652 </a:t>
            </a:r>
            <a:r>
              <a:rPr lang="zh-TW" altLang="en-US" sz="2400" b="1" dirty="0">
                <a:solidFill>
                  <a:srgbClr val="FF6600"/>
                </a:solidFill>
                <a:latin typeface="微軟正黑體" panose="020B0604030504040204" pitchFamily="34" charset="-120"/>
                <a:ea typeface="微軟正黑體" panose="020B0604030504040204" pitchFamily="34" charset="-120"/>
              </a:rPr>
              <a:t>分機</a:t>
            </a:r>
            <a:r>
              <a:rPr lang="en-US" altLang="zh-TW" sz="2400" b="1" dirty="0">
                <a:solidFill>
                  <a:srgbClr val="FF6600"/>
                </a:solidFill>
                <a:latin typeface="微軟正黑體" panose="020B0604030504040204" pitchFamily="34" charset="-120"/>
                <a:ea typeface="微軟正黑體" panose="020B0604030504040204" pitchFamily="34" charset="-120"/>
              </a:rPr>
              <a:t>1601</a:t>
            </a:r>
            <a:r>
              <a:rPr lang="zh-TW" altLang="en-US" sz="2400" b="1" dirty="0">
                <a:solidFill>
                  <a:srgbClr val="FF6600"/>
                </a:solidFill>
                <a:latin typeface="微軟正黑體" panose="020B0604030504040204" pitchFamily="34" charset="-120"/>
                <a:ea typeface="微軟正黑體" panose="020B0604030504040204" pitchFamily="34" charset="-120"/>
              </a:rPr>
              <a:t/>
            </a:r>
            <a:br>
              <a:rPr lang="zh-TW" altLang="en-US" sz="2400" b="1" dirty="0">
                <a:solidFill>
                  <a:srgbClr val="FF6600"/>
                </a:solidFill>
                <a:latin typeface="微軟正黑體" panose="020B0604030504040204" pitchFamily="34" charset="-120"/>
                <a:ea typeface="微軟正黑體" panose="020B0604030504040204" pitchFamily="34" charset="-120"/>
              </a:rPr>
            </a:br>
            <a:r>
              <a:rPr lang="zh-TW" altLang="en-US" sz="2400" b="1" dirty="0">
                <a:solidFill>
                  <a:srgbClr val="FF6600"/>
                </a:solidFill>
                <a:latin typeface="微軟正黑體" panose="020B0604030504040204" pitchFamily="34" charset="-120"/>
                <a:ea typeface="微軟正黑體" panose="020B0604030504040204" pitchFamily="34" charset="-120"/>
              </a:rPr>
              <a:t>諮商輔導中心  </a:t>
            </a:r>
            <a:r>
              <a:rPr lang="en-US" altLang="zh-TW" sz="2400" b="1" dirty="0">
                <a:solidFill>
                  <a:srgbClr val="FF6600"/>
                </a:solidFill>
                <a:latin typeface="微軟正黑體" panose="020B0604030504040204" pitchFamily="34" charset="-120"/>
                <a:ea typeface="微軟正黑體" panose="020B0604030504040204" pitchFamily="34" charset="-120"/>
              </a:rPr>
              <a:t>04 2631-8652 </a:t>
            </a:r>
            <a:r>
              <a:rPr lang="zh-TW" altLang="en-US" sz="2400" b="1" dirty="0">
                <a:solidFill>
                  <a:srgbClr val="FF6600"/>
                </a:solidFill>
                <a:latin typeface="微軟正黑體" panose="020B0604030504040204" pitchFamily="34" charset="-120"/>
                <a:ea typeface="微軟正黑體" panose="020B0604030504040204" pitchFamily="34" charset="-120"/>
              </a:rPr>
              <a:t>分機</a:t>
            </a:r>
            <a:r>
              <a:rPr lang="en-US" altLang="zh-TW" sz="2400" b="1" dirty="0">
                <a:solidFill>
                  <a:srgbClr val="FF6600"/>
                </a:solidFill>
                <a:latin typeface="微軟正黑體" panose="020B0604030504040204" pitchFamily="34" charset="-120"/>
                <a:ea typeface="微軟正黑體" panose="020B0604030504040204" pitchFamily="34" charset="-120"/>
              </a:rPr>
              <a:t>1471~1477</a:t>
            </a:r>
            <a:endParaRPr lang="en-US" altLang="zh-TW" sz="1800" dirty="0">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1585331382"/>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11150" y="31115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1" name="矩形 40"/>
          <p:cNvSpPr/>
          <p:nvPr/>
        </p:nvSpPr>
        <p:spPr>
          <a:xfrm>
            <a:off x="8664797" y="534749"/>
            <a:ext cx="479207" cy="2618355"/>
          </a:xfrm>
          <a:prstGeom prst="rect">
            <a:avLst/>
          </a:prstGeom>
          <a:solidFill>
            <a:srgbClr val="FF99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2" name="文字方塊 41"/>
          <p:cNvSpPr txBox="1"/>
          <p:nvPr/>
        </p:nvSpPr>
        <p:spPr>
          <a:xfrm>
            <a:off x="8664797" y="884192"/>
            <a:ext cx="430887" cy="1938992"/>
          </a:xfrm>
          <a:prstGeom prst="rect">
            <a:avLst/>
          </a:prstGeom>
          <a:noFill/>
        </p:spPr>
        <p:txBody>
          <a:bodyPr vert="eaVert" wrap="none" rtlCol="0">
            <a:spAutoFit/>
          </a:bodyPr>
          <a:lstStyle/>
          <a:p>
            <a:pPr algn="ctr">
              <a:spcAft>
                <a:spcPts val="2400"/>
              </a:spcAft>
            </a:pPr>
            <a:r>
              <a:rPr lang="zh-TW" altLang="en-US"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rPr>
              <a:t>拾壹、實習期中座談</a:t>
            </a:r>
            <a:endParaRPr lang="en-US" altLang="zh-TW" sz="1600" b="1" dirty="0">
              <a:solidFill>
                <a:schemeClr val="bg1"/>
              </a:solidFill>
              <a:latin typeface="微軟正黑體" panose="020B0604030504040204" pitchFamily="34" charset="-120"/>
              <a:ea typeface="微軟正黑體" panose="020B0604030504040204" pitchFamily="34" charset="-120"/>
              <a:cs typeface="Times New Roman" panose="02020603050405020304" pitchFamily="18" charset="0"/>
            </a:endParaRPr>
          </a:p>
        </p:txBody>
      </p:sp>
      <p:sp>
        <p:nvSpPr>
          <p:cNvPr id="2" name="矩形 1">
            <a:extLst>
              <a:ext uri="{FF2B5EF4-FFF2-40B4-BE49-F238E27FC236}">
                <a16:creationId xmlns:a16="http://schemas.microsoft.com/office/drawing/2014/main" id="{3BD384B3-7F1C-4FBF-8DDA-36FA0B2CE87D}"/>
              </a:ext>
            </a:extLst>
          </p:cNvPr>
          <p:cNvSpPr/>
          <p:nvPr/>
        </p:nvSpPr>
        <p:spPr>
          <a:xfrm>
            <a:off x="653951" y="580243"/>
            <a:ext cx="7962526" cy="2677656"/>
          </a:xfrm>
          <a:prstGeom prst="rect">
            <a:avLst/>
          </a:prstGeom>
        </p:spPr>
        <p:txBody>
          <a:bodyPr wrap="square">
            <a:spAutoFit/>
          </a:bodyPr>
          <a:lstStyle/>
          <a:p>
            <a:r>
              <a:rPr lang="zh-TW" altLang="en-US" sz="2400" b="1" dirty="0">
                <a:solidFill>
                  <a:srgbClr val="FF6600"/>
                </a:solidFill>
                <a:latin typeface="微軟正黑體" panose="020B0604030504040204" pitchFamily="34" charset="-120"/>
                <a:ea typeface="微軟正黑體" panose="020B0604030504040204" pitchFamily="34" charset="-120"/>
              </a:rPr>
              <a:t>實習期中座談會</a:t>
            </a:r>
          </a:p>
          <a:p>
            <a:endParaRPr lang="en-US" altLang="zh-TW" sz="2400" b="1" dirty="0">
              <a:solidFill>
                <a:srgbClr val="FF6600"/>
              </a:solidFill>
              <a:latin typeface="微軟正黑體" panose="020B0604030504040204" pitchFamily="34" charset="-120"/>
              <a:ea typeface="微軟正黑體" panose="020B0604030504040204" pitchFamily="34" charset="-120"/>
            </a:endParaRPr>
          </a:p>
          <a:p>
            <a:pPr>
              <a:lnSpc>
                <a:spcPct val="150000"/>
              </a:lnSpc>
            </a:pPr>
            <a:r>
              <a:rPr lang="zh-TW" altLang="en-US" sz="2000" dirty="0">
                <a:latin typeface="微軟正黑體" panose="020B0604030504040204" pitchFamily="34" charset="-120"/>
                <a:ea typeface="微軟正黑體" panose="020B0604030504040204" pitchFamily="34" charset="-120"/>
              </a:rPr>
              <a:t>日　　期：</a:t>
            </a:r>
            <a:r>
              <a:rPr lang="en-US" altLang="zh-TW" sz="2000" dirty="0">
                <a:latin typeface="微軟正黑體" panose="020B0604030504040204" pitchFamily="34" charset="-120"/>
                <a:ea typeface="微軟正黑體" panose="020B0604030504040204" pitchFamily="34" charset="-120"/>
              </a:rPr>
              <a:t>113</a:t>
            </a:r>
            <a:r>
              <a:rPr lang="zh-TW" altLang="en-US" sz="2000" dirty="0">
                <a:latin typeface="微軟正黑體" panose="020B0604030504040204" pitchFamily="34" charset="-120"/>
                <a:ea typeface="微軟正黑體" panose="020B0604030504040204" pitchFamily="34" charset="-120"/>
              </a:rPr>
              <a:t>年</a:t>
            </a:r>
            <a:r>
              <a:rPr lang="en-US" altLang="zh-TW" sz="2000" dirty="0">
                <a:latin typeface="微軟正黑體" panose="020B0604030504040204" pitchFamily="34" charset="-120"/>
                <a:ea typeface="微軟正黑體" panose="020B0604030504040204" pitchFamily="34" charset="-120"/>
              </a:rPr>
              <a:t>7</a:t>
            </a:r>
            <a:r>
              <a:rPr lang="zh-TW" altLang="en-US" sz="2000" dirty="0">
                <a:latin typeface="微軟正黑體" panose="020B0604030504040204" pitchFamily="34" charset="-120"/>
                <a:ea typeface="微軟正黑體" panose="020B0604030504040204" pitchFamily="34" charset="-120"/>
              </a:rPr>
              <a:t>月</a:t>
            </a:r>
            <a:r>
              <a:rPr lang="en-US" altLang="zh-TW" sz="2000" dirty="0">
                <a:latin typeface="微軟正黑體" panose="020B0604030504040204" pitchFamily="34" charset="-120"/>
                <a:ea typeface="微軟正黑體" panose="020B0604030504040204" pitchFamily="34" charset="-120"/>
              </a:rPr>
              <a:t>22</a:t>
            </a:r>
            <a:r>
              <a:rPr lang="zh-TW" altLang="en-US" sz="2000" dirty="0">
                <a:latin typeface="微軟正黑體" panose="020B0604030504040204" pitchFamily="34" charset="-120"/>
                <a:ea typeface="微軟正黑體" panose="020B0604030504040204" pitchFamily="34" charset="-120"/>
              </a:rPr>
              <a:t>日</a:t>
            </a:r>
            <a:r>
              <a:rPr lang="en-US" altLang="zh-TW" sz="2000" dirty="0">
                <a:latin typeface="微軟正黑體" panose="020B0604030504040204" pitchFamily="34" charset="-120"/>
                <a:ea typeface="微軟正黑體" panose="020B0604030504040204" pitchFamily="34" charset="-120"/>
              </a:rPr>
              <a:t>(</a:t>
            </a:r>
            <a:r>
              <a:rPr lang="zh-TW" altLang="en-US" sz="2000" dirty="0">
                <a:latin typeface="微軟正黑體" panose="020B0604030504040204" pitchFamily="34" charset="-120"/>
                <a:ea typeface="微軟正黑體" panose="020B0604030504040204" pitchFamily="34" charset="-120"/>
              </a:rPr>
              <a:t>一</a:t>
            </a:r>
            <a:r>
              <a:rPr lang="en-US" altLang="zh-TW" sz="2000" dirty="0">
                <a:latin typeface="微軟正黑體" panose="020B0604030504040204" pitchFamily="34" charset="-120"/>
                <a:ea typeface="微軟正黑體" panose="020B0604030504040204" pitchFamily="34" charset="-120"/>
              </a:rPr>
              <a:t>)10:00-12:00</a:t>
            </a:r>
            <a:r>
              <a:rPr lang="zh-TW" altLang="en-US" sz="2000" dirty="0">
                <a:latin typeface="微軟正黑體" panose="020B0604030504040204" pitchFamily="34" charset="-120"/>
                <a:ea typeface="微軟正黑體" panose="020B0604030504040204" pitchFamily="34" charset="-120"/>
              </a:rPr>
              <a:t> </a:t>
            </a:r>
            <a:endParaRPr lang="en-US" altLang="zh-TW" sz="2000" dirty="0">
              <a:solidFill>
                <a:srgbClr val="FF0000"/>
              </a:solidFill>
              <a:latin typeface="微軟正黑體" panose="020B0604030504040204" pitchFamily="34" charset="-120"/>
              <a:ea typeface="微軟正黑體" panose="020B0604030504040204" pitchFamily="34" charset="-120"/>
            </a:endParaRPr>
          </a:p>
          <a:p>
            <a:pPr>
              <a:lnSpc>
                <a:spcPct val="150000"/>
              </a:lnSpc>
            </a:pPr>
            <a:r>
              <a:rPr lang="zh-TW" altLang="en-US" sz="2000" dirty="0">
                <a:latin typeface="微軟正黑體" panose="020B0604030504040204" pitchFamily="34" charset="-120"/>
                <a:ea typeface="微軟正黑體" panose="020B0604030504040204" pitchFamily="34" charset="-120"/>
              </a:rPr>
              <a:t>地　　點：另行通知</a:t>
            </a:r>
            <a:endParaRPr lang="en-US" altLang="zh-TW" sz="2000" dirty="0">
              <a:latin typeface="微軟正黑體" panose="020B0604030504040204" pitchFamily="34" charset="-120"/>
              <a:ea typeface="微軟正黑體" panose="020B0604030504040204" pitchFamily="34" charset="-120"/>
            </a:endParaRPr>
          </a:p>
          <a:p>
            <a:pPr>
              <a:lnSpc>
                <a:spcPct val="150000"/>
              </a:lnSpc>
            </a:pPr>
            <a:endParaRPr lang="en-US" altLang="zh-TW" sz="2000" dirty="0">
              <a:latin typeface="微軟正黑體" panose="020B0604030504040204" pitchFamily="34" charset="-120"/>
              <a:ea typeface="微軟正黑體" panose="020B0604030504040204" pitchFamily="34" charset="-120"/>
            </a:endParaRPr>
          </a:p>
          <a:p>
            <a:pPr>
              <a:lnSpc>
                <a:spcPct val="150000"/>
              </a:lnSpc>
            </a:pPr>
            <a:r>
              <a:rPr lang="zh-TW" altLang="en-US" sz="2000" b="1" dirty="0">
                <a:solidFill>
                  <a:srgbClr val="0000FF"/>
                </a:solidFill>
                <a:latin typeface="微軟正黑體" panose="020B0604030504040204" pitchFamily="34" charset="-120"/>
                <a:ea typeface="微軟正黑體" panose="020B0604030504040204" pitchFamily="34" charset="-120"/>
              </a:rPr>
              <a:t>實習期中座談會為公假，學生無須另外請假！！</a:t>
            </a:r>
            <a:endParaRPr lang="en-US" altLang="zh-TW" sz="2000" b="1" dirty="0">
              <a:solidFill>
                <a:srgbClr val="0000FF"/>
              </a:solidFill>
              <a:latin typeface="微軟正黑體" panose="020B0604030504040204" pitchFamily="34" charset="-120"/>
              <a:ea typeface="微軟正黑體" panose="020B0604030504040204" pitchFamily="34" charset="-120"/>
            </a:endParaRPr>
          </a:p>
        </p:txBody>
      </p:sp>
    </p:spTree>
    <p:extLst>
      <p:ext uri="{BB962C8B-B14F-4D97-AF65-F5344CB8AC3E}">
        <p14:creationId xmlns:p14="http://schemas.microsoft.com/office/powerpoint/2010/main" val="229665331"/>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330200" y="304800"/>
            <a:ext cx="8521700" cy="4521200"/>
          </a:xfrm>
          <a:prstGeom prst="rect">
            <a:avLst/>
          </a:prstGeom>
          <a:solidFill>
            <a:schemeClr val="bg1"/>
          </a:solidFill>
          <a:ln w="19050">
            <a:solidFill>
              <a:srgbClr val="FF99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a:p>
        </p:txBody>
      </p:sp>
      <p:sp>
        <p:nvSpPr>
          <p:cNvPr id="40" name="矩形 39"/>
          <p:cNvSpPr/>
          <p:nvPr/>
        </p:nvSpPr>
        <p:spPr>
          <a:xfrm>
            <a:off x="653951" y="2078013"/>
            <a:ext cx="7776864" cy="830997"/>
          </a:xfrm>
          <a:prstGeom prst="rect">
            <a:avLst/>
          </a:prstGeom>
        </p:spPr>
        <p:txBody>
          <a:bodyPr wrap="square">
            <a:spAutoFit/>
          </a:bodyPr>
          <a:lstStyle/>
          <a:p>
            <a:pPr algn="ctr"/>
            <a:r>
              <a:rPr lang="zh-TW" altLang="en-US" sz="4800" b="1" dirty="0">
                <a:latin typeface="微軟正黑體" panose="020B0604030504040204" pitchFamily="34" charset="-120"/>
                <a:ea typeface="微軟正黑體" panose="020B0604030504040204" pitchFamily="34" charset="-120"/>
                <a:cs typeface="Times New Roman" panose="02020603050405020304" pitchFamily="18" charset="0"/>
              </a:rPr>
              <a:t>實習 </a:t>
            </a:r>
            <a:r>
              <a:rPr lang="en-US" altLang="zh-TW" sz="4800" b="1" dirty="0">
                <a:latin typeface="微軟正黑體" panose="020B0604030504040204" pitchFamily="34" charset="-120"/>
                <a:ea typeface="微軟正黑體" panose="020B0604030504040204" pitchFamily="34" charset="-120"/>
                <a:cs typeface="Times New Roman" panose="02020603050405020304" pitchFamily="18" charset="0"/>
              </a:rPr>
              <a:t>Q</a:t>
            </a:r>
            <a:r>
              <a:rPr lang="zh-TW" altLang="en-US" sz="4800" b="1" dirty="0">
                <a:latin typeface="微軟正黑體" panose="020B0604030504040204" pitchFamily="34" charset="-120"/>
                <a:ea typeface="微軟正黑體" panose="020B0604030504040204" pitchFamily="34" charset="-120"/>
                <a:cs typeface="Times New Roman" panose="02020603050405020304" pitchFamily="18" charset="0"/>
              </a:rPr>
              <a:t> </a:t>
            </a:r>
            <a:r>
              <a:rPr lang="en-US" altLang="zh-TW" sz="4800" b="1" dirty="0">
                <a:latin typeface="微軟正黑體" panose="020B0604030504040204" pitchFamily="34" charset="-120"/>
                <a:ea typeface="微軟正黑體" panose="020B0604030504040204" pitchFamily="34" charset="-120"/>
                <a:cs typeface="Times New Roman" panose="02020603050405020304" pitchFamily="18" charset="0"/>
              </a:rPr>
              <a:t>&amp;</a:t>
            </a:r>
            <a:r>
              <a:rPr lang="zh-TW" altLang="en-US" sz="4800" b="1" dirty="0">
                <a:latin typeface="微軟正黑體" panose="020B0604030504040204" pitchFamily="34" charset="-120"/>
                <a:ea typeface="微軟正黑體" panose="020B0604030504040204" pitchFamily="34" charset="-120"/>
                <a:cs typeface="Times New Roman" panose="02020603050405020304" pitchFamily="18" charset="0"/>
              </a:rPr>
              <a:t> </a:t>
            </a:r>
            <a:r>
              <a:rPr lang="en-US" altLang="zh-TW" sz="4800" b="1" dirty="0">
                <a:latin typeface="微軟正黑體" panose="020B0604030504040204" pitchFamily="34" charset="-120"/>
                <a:ea typeface="微軟正黑體" panose="020B0604030504040204" pitchFamily="34" charset="-120"/>
                <a:cs typeface="Times New Roman" panose="02020603050405020304" pitchFamily="18" charset="0"/>
              </a:rPr>
              <a:t>A</a:t>
            </a:r>
            <a:endParaRPr lang="zh-TW" altLang="en-US" sz="4800" b="1" dirty="0">
              <a:latin typeface="微軟正黑體" panose="020B0604030504040204" pitchFamily="34" charset="-120"/>
              <a:ea typeface="微軟正黑體" panose="020B0604030504040204" pitchFamily="34" charset="-120"/>
              <a:cs typeface="Times New Roman" panose="02020603050405020304" pitchFamily="18" charset="0"/>
            </a:endParaRPr>
          </a:p>
        </p:txBody>
      </p:sp>
    </p:spTree>
    <p:extLst>
      <p:ext uri="{BB962C8B-B14F-4D97-AF65-F5344CB8AC3E}">
        <p14:creationId xmlns:p14="http://schemas.microsoft.com/office/powerpoint/2010/main" val="3894438160"/>
      </p:ext>
    </p:extLst>
  </p:cSld>
  <p:clrMapOvr>
    <a:masterClrMapping/>
  </p:clrMapOvr>
  <mc:AlternateContent xmlns:mc="http://schemas.openxmlformats.org/markup-compatibility/2006" xmlns:p14="http://schemas.microsoft.com/office/powerpoint/2010/main">
    <mc:Choice Requires="p14">
      <p:transition p14:dur="10" advClick="0">
        <p:cut/>
      </p:transition>
    </mc:Choice>
    <mc:Fallback xmlns="">
      <p:transition advClick="0">
        <p:cut/>
      </p:transition>
    </mc:Fallback>
  </mc:AlternateContent>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2138</TotalTime>
  <Words>4827</Words>
  <Application>Microsoft Office PowerPoint</Application>
  <PresentationFormat>如螢幕大小 (16:9)</PresentationFormat>
  <Paragraphs>409</Paragraphs>
  <Slides>56</Slides>
  <Notes>0</Notes>
  <HiddenSlides>0</HiddenSlides>
  <MMClips>0</MMClips>
  <ScaleCrop>false</ScaleCrop>
  <HeadingPairs>
    <vt:vector size="6" baseType="variant">
      <vt:variant>
        <vt:lpstr>使用字型</vt:lpstr>
      </vt:variant>
      <vt:variant>
        <vt:i4>7</vt:i4>
      </vt:variant>
      <vt:variant>
        <vt:lpstr>佈景主題</vt:lpstr>
      </vt:variant>
      <vt:variant>
        <vt:i4>1</vt:i4>
      </vt:variant>
      <vt:variant>
        <vt:lpstr>投影片標題</vt:lpstr>
      </vt:variant>
      <vt:variant>
        <vt:i4>56</vt:i4>
      </vt:variant>
    </vt:vector>
  </HeadingPairs>
  <TitlesOfParts>
    <vt:vector size="64" baseType="lpstr">
      <vt:lpstr>微軟正黑體</vt:lpstr>
      <vt:lpstr>新細明體</vt:lpstr>
      <vt:lpstr>Arial</vt:lpstr>
      <vt:lpstr>Calibri</vt:lpstr>
      <vt:lpstr>Calibri Light</vt:lpstr>
      <vt:lpstr>Times New Roman</vt:lpstr>
      <vt:lpstr>Wingdings</vt:lpstr>
      <vt:lpstr>Office 佈景主題</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訪客</dc:creator>
  <cp:lastModifiedBy>user</cp:lastModifiedBy>
  <cp:revision>168</cp:revision>
  <cp:lastPrinted>2017-05-30T08:28:21Z</cp:lastPrinted>
  <dcterms:created xsi:type="dcterms:W3CDTF">2017-05-18T09:32:19Z</dcterms:created>
  <dcterms:modified xsi:type="dcterms:W3CDTF">2024-06-05T09:06:35Z</dcterms:modified>
</cp:coreProperties>
</file>